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Lst>
  <p:sldSz cx="9144000" cy="5143500" type="screen16x9"/>
  <p:notesSz cx="6858000" cy="9144000"/>
  <p:embeddedFontLst>
    <p:embeddedFont>
      <p:font typeface="Inconsolata" panose="020B0604020202020204" charset="0"/>
      <p:regular r:id="rId31"/>
      <p:bold r:id="rId32"/>
    </p:embeddedFont>
    <p:embeddedFont>
      <p:font typeface="Roboto" panose="02000000000000000000" pitchFamily="2" charset="0"/>
      <p:regular r:id="rId33"/>
      <p:bold r:id="rId34"/>
      <p:italic r:id="rId35"/>
      <p:boldItalic r:id="rId36"/>
    </p:embeddedFont>
    <p:embeddedFont>
      <p:font typeface="Roboto Light" panose="02000000000000000000" pitchFamily="2" charset="0"/>
      <p:regular r:id="rId37"/>
      <p:bold r:id="rId38"/>
      <p:italic r:id="rId39"/>
      <p:boldItalic r:id="rId40"/>
    </p:embeddedFont>
    <p:embeddedFont>
      <p:font typeface="Roboto Medium" panose="02000000000000000000" pitchFamily="2" charset="0"/>
      <p:regular r:id="rId41"/>
      <p:bold r:id="rId42"/>
      <p:italic r:id="rId43"/>
      <p:boldItalic r:id="rId44"/>
    </p:embeddedFont>
    <p:embeddedFont>
      <p:font typeface="Roboto Thin"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64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808d6bca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808d6bca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8093697f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8093697f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7269dbc03e_0_4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7269dbc03e_0_4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7269dbc03e_0_4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1" name="Google Shape;2151;g7269dbc03e_0_4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7269dbc03e_0_4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7269dbc03e_0_4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8093697fe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8093697fe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8093697fe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8093697fe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8093697fe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8093697fe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8093697fe7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8093697fe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8093697fe7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8093697fe7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9"/>
        <p:cNvGrpSpPr/>
        <p:nvPr/>
      </p:nvGrpSpPr>
      <p:grpSpPr>
        <a:xfrm>
          <a:off x="0" y="0"/>
          <a:ext cx="0" cy="0"/>
          <a:chOff x="0" y="0"/>
          <a:chExt cx="0" cy="0"/>
        </a:xfrm>
      </p:grpSpPr>
      <p:sp>
        <p:nvSpPr>
          <p:cNvPr id="2210" name="Google Shape;2210;g8093697fe7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1" name="Google Shape;2211;g8093697fe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808d6bca4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808d6bca4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8093697fe7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8093697fe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8093697fe7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8093697fe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7269dbc03e_0_4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7269dbc03e_0_4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7269dbc03e_0_4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7269dbc03e_0_4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ac9fc4bd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ac9fc4bd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8093697fe7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8093697fe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269dbc03e_0_4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269dbc03e_0_4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8093697fe7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8093697fe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g808d6bca4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4" name="Google Shape;2054;g808d6bca4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808d6bca43_0_20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808d6bca43_0_2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808d6bca43_0_2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808d6bca43_0_2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808d6bca43_0_2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808d6bca43_0_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7269dbc03e_0_1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7269dbc03e_0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shutterstock_1363031105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808d6bca43_0_2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808d6bca43_0_2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shutterstock_1363031105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g7269dbc03e_0_3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0" name="Google Shape;2110;g7269dbc03e_0_3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presentation/d/1MQjuBqZn7FMg28vGiNeyTH2mpzt8SzUgLGHvCjVJYpM/edit#slide=id.g8798eb4c44_0_159" TargetMode="External"/><Relationship Id="rId2" Type="http://schemas.openxmlformats.org/officeDocument/2006/relationships/notesSlide" Target="../notesSlides/notesSlide26.xm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0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Project Week 2</a:t>
            </a:r>
            <a:endParaRPr/>
          </a:p>
        </p:txBody>
      </p:sp>
      <p:sp>
        <p:nvSpPr>
          <p:cNvPr id="2040" name="Google Shape;2040;p10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Project Week: Red vs. Blue </a:t>
            </a:r>
            <a:endParaRPr>
              <a:latin typeface="Roboto Light"/>
              <a:ea typeface="Roboto Light"/>
              <a:cs typeface="Roboto Light"/>
              <a:sym typeface="Roboto Light"/>
            </a:endParaRPr>
          </a:p>
        </p:txBody>
      </p:sp>
      <p:sp>
        <p:nvSpPr>
          <p:cNvPr id="2041" name="Google Shape;2041;p1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Day 1 Overview</a:t>
            </a:r>
            <a:endParaRPr/>
          </a:p>
        </p:txBody>
      </p:sp>
      <p:sp>
        <p:nvSpPr>
          <p:cNvPr id="2135" name="Google Shape;2135;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Today’s activity will require the following high-level steps: </a:t>
            </a:r>
            <a:endParaRPr/>
          </a:p>
        </p:txBody>
      </p:sp>
      <p:sp>
        <p:nvSpPr>
          <p:cNvPr id="2136" name="Google Shape;2136;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37" name="Google Shape;2137;p115"/>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Identify the IP address and exposed services of the target VM.</a:t>
            </a:r>
            <a:endParaRPr/>
          </a:p>
        </p:txBody>
      </p:sp>
      <p:sp>
        <p:nvSpPr>
          <p:cNvPr id="2138" name="Google Shape;2138;p11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Find hidden files on the target.</a:t>
            </a:r>
            <a:endParaRPr/>
          </a:p>
        </p:txBody>
      </p:sp>
      <p:sp>
        <p:nvSpPr>
          <p:cNvPr id="2139" name="Google Shape;2139;p115"/>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Brute-force and crack passwords to gain entry.</a:t>
            </a:r>
            <a:endParaRPr/>
          </a:p>
        </p:txBody>
      </p:sp>
      <p:sp>
        <p:nvSpPr>
          <p:cNvPr id="2140" name="Google Shape;2140;p115"/>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Upload a PHP reverse shell to an insecure web server.</a:t>
            </a:r>
            <a:endParaRPr/>
          </a:p>
        </p:txBody>
      </p:sp>
      <p:sp>
        <p:nvSpPr>
          <p:cNvPr id="2141" name="Google Shape;2141;p11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Explore the target system and finding the flag.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145"/>
        <p:cNvGrpSpPr/>
        <p:nvPr/>
      </p:nvGrpSpPr>
      <p:grpSpPr>
        <a:xfrm>
          <a:off x="0" y="0"/>
          <a:ext cx="0" cy="0"/>
          <a:chOff x="0" y="0"/>
          <a:chExt cx="0" cy="0"/>
        </a:xfrm>
      </p:grpSpPr>
      <p:sp>
        <p:nvSpPr>
          <p:cNvPr id="2146" name="Google Shape;2146;p11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Full Class Time</a:t>
            </a:r>
            <a:endParaRPr/>
          </a:p>
        </p:txBody>
      </p:sp>
      <p:sp>
        <p:nvSpPr>
          <p:cNvPr id="2147" name="Google Shape;2147;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48" name="Google Shape;2148;p116"/>
          <p:cNvSpPr txBox="1">
            <a:spLocks noGrp="1"/>
          </p:cNvSpPr>
          <p:nvPr>
            <p:ph type="title" idx="2"/>
          </p:nvPr>
        </p:nvSpPr>
        <p:spPr>
          <a:xfrm>
            <a:off x="273900" y="1042875"/>
            <a:ext cx="8811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600" b="1"/>
              <a:t>Day 1 Activity: </a:t>
            </a:r>
            <a:r>
              <a:rPr lang="en" sz="2600">
                <a:latin typeface="Roboto Light"/>
                <a:ea typeface="Roboto Light"/>
                <a:cs typeface="Roboto Light"/>
                <a:sym typeface="Roboto Light"/>
              </a:rPr>
              <a:t>Attack!</a:t>
            </a:r>
            <a:endParaRPr sz="2000">
              <a:latin typeface="Roboto Light"/>
              <a:ea typeface="Roboto Light"/>
              <a:cs typeface="Roboto Light"/>
              <a:sym typeface="Roboto Light"/>
            </a:endParaRPr>
          </a:p>
          <a:p>
            <a:pPr marL="0" lvl="0" indent="0" algn="l" rtl="0">
              <a:lnSpc>
                <a:spcPct val="115000"/>
              </a:lnSpc>
              <a:spcBef>
                <a:spcPts val="1000"/>
              </a:spcBef>
              <a:spcAft>
                <a:spcPts val="0"/>
              </a:spcAft>
              <a:buClr>
                <a:schemeClr val="dk1"/>
              </a:buClr>
              <a:buSzPts val="1100"/>
              <a:buFont typeface="Arial"/>
              <a:buNone/>
            </a:pPr>
            <a:r>
              <a:rPr lang="en" sz="2000">
                <a:latin typeface="Roboto Light"/>
                <a:ea typeface="Roboto Light"/>
                <a:cs typeface="Roboto Light"/>
                <a:sym typeface="Roboto Light"/>
              </a:rPr>
              <a:t>You will act as an offensive red team and </a:t>
            </a:r>
            <a:br>
              <a:rPr lang="en" sz="2000">
                <a:latin typeface="Roboto Light"/>
                <a:ea typeface="Roboto Light"/>
                <a:cs typeface="Roboto Light"/>
                <a:sym typeface="Roboto Light"/>
              </a:rPr>
            </a:br>
            <a:r>
              <a:rPr lang="en" sz="2000">
                <a:latin typeface="Roboto Light"/>
                <a:ea typeface="Roboto Light"/>
                <a:cs typeface="Roboto Light"/>
                <a:sym typeface="Roboto Light"/>
              </a:rPr>
              <a:t>exploit a vulnerable VM. </a:t>
            </a:r>
            <a:endParaRPr sz="2000">
              <a:latin typeface="Roboto Light"/>
              <a:ea typeface="Roboto Light"/>
              <a:cs typeface="Roboto Light"/>
              <a:sym typeface="Roboto Light"/>
            </a:endParaRPr>
          </a:p>
          <a:p>
            <a:pPr marL="0" lvl="0" indent="0" algn="l" rtl="0">
              <a:lnSpc>
                <a:spcPct val="115000"/>
              </a:lnSpc>
              <a:spcBef>
                <a:spcPts val="300"/>
              </a:spcBef>
              <a:spcAft>
                <a:spcPts val="1200"/>
              </a:spcAft>
              <a:buClr>
                <a:schemeClr val="dk1"/>
              </a:buClr>
              <a:buSzPts val="1100"/>
              <a:buFont typeface="Arial"/>
              <a:buNone/>
            </a:pPr>
            <a:endParaRPr sz="2000">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A9B7C0"/>
        </a:solidFill>
        <a:effectLst/>
      </p:bgPr>
    </p:bg>
    <p:spTree>
      <p:nvGrpSpPr>
        <p:cNvPr id="1" name="Shape 2152"/>
        <p:cNvGrpSpPr/>
        <p:nvPr/>
      </p:nvGrpSpPr>
      <p:grpSpPr>
        <a:xfrm>
          <a:off x="0" y="0"/>
          <a:ext cx="0" cy="0"/>
          <a:chOff x="0" y="0"/>
          <a:chExt cx="0" cy="0"/>
        </a:xfrm>
      </p:grpSpPr>
      <p:sp>
        <p:nvSpPr>
          <p:cNvPr id="2153" name="Google Shape;2153;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Time’s Up</a:t>
            </a:r>
            <a:endParaRPr/>
          </a:p>
        </p:txBody>
      </p:sp>
      <p:sp>
        <p:nvSpPr>
          <p:cNvPr id="2154" name="Google Shape;2154;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5" name="Google Shape;2155;p117"/>
          <p:cNvSpPr/>
          <p:nvPr/>
        </p:nvSpPr>
        <p:spPr>
          <a:xfrm>
            <a:off x="633163" y="1362975"/>
            <a:ext cx="2378400" cy="2378400"/>
          </a:xfrm>
          <a:prstGeom prst="ellipse">
            <a:avLst/>
          </a:prstGeom>
          <a:solidFill>
            <a:srgbClr val="1D7E74"/>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Roboto"/>
                <a:ea typeface="Roboto"/>
                <a:cs typeface="Roboto"/>
                <a:sym typeface="Roboto"/>
              </a:rPr>
              <a:t>In today’s class, you enumerated, exploited and escalated privileges on a vulnerable VM.</a:t>
            </a:r>
            <a:endParaRPr sz="1600">
              <a:solidFill>
                <a:srgbClr val="FFFFFF"/>
              </a:solidFill>
              <a:latin typeface="Roboto"/>
              <a:ea typeface="Roboto"/>
              <a:cs typeface="Roboto"/>
              <a:sym typeface="Roboto"/>
            </a:endParaRPr>
          </a:p>
        </p:txBody>
      </p:sp>
      <p:sp>
        <p:nvSpPr>
          <p:cNvPr id="2156" name="Google Shape;2156;p117"/>
          <p:cNvSpPr/>
          <p:nvPr/>
        </p:nvSpPr>
        <p:spPr>
          <a:xfrm>
            <a:off x="6132413" y="1382538"/>
            <a:ext cx="2378400" cy="2378400"/>
          </a:xfrm>
          <a:prstGeom prst="ellipse">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FFFFFF"/>
                </a:solidFill>
                <a:latin typeface="Roboto"/>
                <a:ea typeface="Roboto"/>
                <a:cs typeface="Roboto"/>
                <a:sym typeface="Roboto"/>
              </a:rPr>
              <a:t>Next class, you will act as a blue team to analyze these logs and determine mitigation strategies.  </a:t>
            </a:r>
            <a:endParaRPr sz="1500">
              <a:solidFill>
                <a:srgbClr val="FFFFFF"/>
              </a:solidFill>
              <a:latin typeface="Roboto"/>
              <a:ea typeface="Roboto"/>
              <a:cs typeface="Roboto"/>
              <a:sym typeface="Roboto"/>
            </a:endParaRPr>
          </a:p>
        </p:txBody>
      </p:sp>
      <p:sp>
        <p:nvSpPr>
          <p:cNvPr id="2157" name="Google Shape;2157;p117"/>
          <p:cNvSpPr/>
          <p:nvPr/>
        </p:nvSpPr>
        <p:spPr>
          <a:xfrm>
            <a:off x="3382788" y="1382550"/>
            <a:ext cx="2378400" cy="2378400"/>
          </a:xfrm>
          <a:prstGeom prst="ellipse">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solidFill>
                  <a:srgbClr val="FFFFFF"/>
                </a:solidFill>
                <a:latin typeface="Roboto"/>
                <a:ea typeface="Roboto"/>
                <a:cs typeface="Roboto"/>
                <a:sym typeface="Roboto"/>
              </a:rPr>
              <a:t>As you were working, the ELK server was recording your actions. </a:t>
            </a:r>
            <a:endParaRPr sz="1600">
              <a:solidFill>
                <a:srgbClr val="FFFFFF"/>
              </a:solidFill>
              <a:latin typeface="Roboto"/>
              <a:ea typeface="Roboto"/>
              <a:cs typeface="Roboto"/>
              <a:sym typeface="Roboto"/>
            </a:endParaRPr>
          </a:p>
        </p:txBody>
      </p:sp>
      <p:sp>
        <p:nvSpPr>
          <p:cNvPr id="2158" name="Google Shape;2158;p117"/>
          <p:cNvSpPr txBox="1"/>
          <p:nvPr/>
        </p:nvSpPr>
        <p:spPr>
          <a:xfrm>
            <a:off x="397950" y="3924913"/>
            <a:ext cx="8348100" cy="80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Day 2:  Blue Team</a:t>
            </a:r>
            <a:endParaRPr/>
          </a:p>
        </p:txBody>
      </p:sp>
      <p:sp>
        <p:nvSpPr>
          <p:cNvPr id="2164" name="Google Shape;2164;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Blue Team Objectives </a:t>
            </a:r>
            <a:endParaRPr/>
          </a:p>
        </p:txBody>
      </p:sp>
      <p:sp>
        <p:nvSpPr>
          <p:cNvPr id="2170" name="Google Shape;2170;p119"/>
          <p:cNvSpPr txBox="1">
            <a:spLocks noGrp="1"/>
          </p:cNvSpPr>
          <p:nvPr>
            <p:ph type="subTitle" idx="1"/>
          </p:nvPr>
        </p:nvSpPr>
        <p:spPr>
          <a:xfrm>
            <a:off x="0" y="675975"/>
            <a:ext cx="35238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Day 1, the red team:</a:t>
            </a:r>
            <a:endParaRPr/>
          </a:p>
        </p:txBody>
      </p:sp>
      <p:sp>
        <p:nvSpPr>
          <p:cNvPr id="2171" name="Google Shape;2171;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72" name="Google Shape;2172;p119"/>
          <p:cNvSpPr txBox="1">
            <a:spLocks noGrp="1"/>
          </p:cNvSpPr>
          <p:nvPr>
            <p:ph type="body" idx="3"/>
          </p:nvPr>
        </p:nvSpPr>
        <p:spPr>
          <a:xfrm>
            <a:off x="175" y="1284250"/>
            <a:ext cx="4105500" cy="35817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SzPts val="1400"/>
              <a:buChar char="●"/>
            </a:pPr>
            <a:r>
              <a:rPr lang="en"/>
              <a:t>Identified the IP address and exposed services of the target VM.</a:t>
            </a:r>
            <a:endParaRPr/>
          </a:p>
          <a:p>
            <a:pPr marL="457200" lvl="0" indent="-317500" algn="l" rtl="0">
              <a:lnSpc>
                <a:spcPct val="115000"/>
              </a:lnSpc>
              <a:spcBef>
                <a:spcPts val="1200"/>
              </a:spcBef>
              <a:spcAft>
                <a:spcPts val="0"/>
              </a:spcAft>
              <a:buSzPts val="1400"/>
              <a:buChar char="●"/>
            </a:pPr>
            <a:r>
              <a:rPr lang="en"/>
              <a:t>Found hidden files on the target.</a:t>
            </a:r>
            <a:endParaRPr/>
          </a:p>
          <a:p>
            <a:pPr marL="457200" lvl="0" indent="-317500" algn="l" rtl="0">
              <a:lnSpc>
                <a:spcPct val="115000"/>
              </a:lnSpc>
              <a:spcBef>
                <a:spcPts val="1200"/>
              </a:spcBef>
              <a:spcAft>
                <a:spcPts val="0"/>
              </a:spcAft>
              <a:buSzPts val="1400"/>
              <a:buChar char="●"/>
            </a:pPr>
            <a:r>
              <a:rPr lang="en"/>
              <a:t>Brute-forced and cracked passwords to gain entry.</a:t>
            </a:r>
            <a:endParaRPr/>
          </a:p>
          <a:p>
            <a:pPr marL="457200" lvl="0" indent="-317500" algn="l" rtl="0">
              <a:lnSpc>
                <a:spcPct val="115000"/>
              </a:lnSpc>
              <a:spcBef>
                <a:spcPts val="1200"/>
              </a:spcBef>
              <a:spcAft>
                <a:spcPts val="0"/>
              </a:spcAft>
              <a:buSzPts val="1400"/>
              <a:buChar char="●"/>
            </a:pPr>
            <a:r>
              <a:rPr lang="en"/>
              <a:t>Uploaded a PHP reverse shell to an insecure web server.</a:t>
            </a:r>
            <a:endParaRPr/>
          </a:p>
          <a:p>
            <a:pPr marL="457200" lvl="0" indent="-317500" algn="l" rtl="0">
              <a:lnSpc>
                <a:spcPct val="115000"/>
              </a:lnSpc>
              <a:spcBef>
                <a:spcPts val="1200"/>
              </a:spcBef>
              <a:spcAft>
                <a:spcPts val="0"/>
              </a:spcAft>
              <a:buSzPts val="1400"/>
              <a:buChar char="●"/>
            </a:pPr>
            <a:r>
              <a:rPr lang="en"/>
              <a:t>Explored the target system and found the flag.</a:t>
            </a: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lnSpc>
                <a:spcPct val="115000"/>
              </a:lnSpc>
              <a:spcBef>
                <a:spcPts val="800"/>
              </a:spcBef>
              <a:spcAft>
                <a:spcPts val="800"/>
              </a:spcAft>
              <a:buNone/>
            </a:pPr>
            <a:endParaRPr/>
          </a:p>
        </p:txBody>
      </p:sp>
      <p:sp>
        <p:nvSpPr>
          <p:cNvPr id="2173" name="Google Shape;2173;p119"/>
          <p:cNvSpPr txBox="1">
            <a:spLocks noGrp="1"/>
          </p:cNvSpPr>
          <p:nvPr>
            <p:ph type="subTitle" idx="1"/>
          </p:nvPr>
        </p:nvSpPr>
        <p:spPr>
          <a:xfrm>
            <a:off x="4343100" y="675975"/>
            <a:ext cx="4484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As the blue team, you will find evidence of each of these steps by:</a:t>
            </a:r>
            <a:endParaRPr/>
          </a:p>
        </p:txBody>
      </p:sp>
      <p:sp>
        <p:nvSpPr>
          <p:cNvPr id="2174" name="Google Shape;2174;p119"/>
          <p:cNvSpPr txBox="1">
            <a:spLocks noGrp="1"/>
          </p:cNvSpPr>
          <p:nvPr>
            <p:ph type="body" idx="3"/>
          </p:nvPr>
        </p:nvSpPr>
        <p:spPr>
          <a:xfrm>
            <a:off x="4343275" y="1547375"/>
            <a:ext cx="4105500" cy="33186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SzPts val="1400"/>
              <a:buChar char="●"/>
            </a:pPr>
            <a:r>
              <a:rPr lang="en"/>
              <a:t>Finding data depicting each step of the attack.</a:t>
            </a:r>
            <a:endParaRPr/>
          </a:p>
          <a:p>
            <a:pPr marL="457200" lvl="0" indent="-317500" algn="l" rtl="0">
              <a:lnSpc>
                <a:spcPct val="115000"/>
              </a:lnSpc>
              <a:spcBef>
                <a:spcPts val="1200"/>
              </a:spcBef>
              <a:spcAft>
                <a:spcPts val="0"/>
              </a:spcAft>
              <a:buSzPts val="1400"/>
              <a:buChar char="●"/>
            </a:pPr>
            <a:r>
              <a:rPr lang="en"/>
              <a:t>Using this data to propose possible alarm metrics and thresholds.</a:t>
            </a:r>
            <a:endParaRPr/>
          </a:p>
          <a:p>
            <a:pPr marL="457200" lvl="0" indent="-317500" algn="l" rtl="0">
              <a:lnSpc>
                <a:spcPct val="115000"/>
              </a:lnSpc>
              <a:spcBef>
                <a:spcPts val="1200"/>
              </a:spcBef>
              <a:spcAft>
                <a:spcPts val="0"/>
              </a:spcAft>
              <a:buSzPts val="1400"/>
              <a:buChar char="●"/>
            </a:pPr>
            <a:r>
              <a:rPr lang="en"/>
              <a:t>Using this data to propose hardening and mitigation techniques.</a:t>
            </a:r>
            <a:endParaRPr/>
          </a:p>
          <a:p>
            <a:pPr marL="457200" lvl="0" indent="0" algn="l" rtl="0">
              <a:lnSpc>
                <a:spcPct val="115000"/>
              </a:lnSpc>
              <a:spcBef>
                <a:spcPts val="1200"/>
              </a:spcBef>
              <a:spcAft>
                <a:spcPts val="0"/>
              </a:spcAft>
              <a:buNone/>
            </a:pPr>
            <a:endParaRPr/>
          </a:p>
          <a:p>
            <a:pPr marL="0" lvl="0" indent="0" algn="l" rtl="0">
              <a:lnSpc>
                <a:spcPct val="115000"/>
              </a:lnSpc>
              <a:spcBef>
                <a:spcPts val="800"/>
              </a:spcBef>
              <a:spcAft>
                <a:spcPts val="0"/>
              </a:spcAft>
              <a:buNone/>
            </a:pPr>
            <a:endParaRPr/>
          </a:p>
          <a:p>
            <a:pPr marL="0" lvl="0" indent="0" algn="l" rtl="0">
              <a:lnSpc>
                <a:spcPct val="115000"/>
              </a:lnSpc>
              <a:spcBef>
                <a:spcPts val="800"/>
              </a:spcBef>
              <a:spcAft>
                <a:spcPts val="800"/>
              </a:spcAft>
              <a:buNone/>
            </a:pPr>
            <a:endParaRPr/>
          </a:p>
        </p:txBody>
      </p:sp>
      <p:cxnSp>
        <p:nvCxnSpPr>
          <p:cNvPr id="2175" name="Google Shape;2175;p119"/>
          <p:cNvCxnSpPr/>
          <p:nvPr/>
        </p:nvCxnSpPr>
        <p:spPr>
          <a:xfrm>
            <a:off x="4215175" y="1134225"/>
            <a:ext cx="0" cy="3398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Kibana</a:t>
            </a:r>
            <a:endParaRPr/>
          </a:p>
        </p:txBody>
      </p:sp>
      <p:sp>
        <p:nvSpPr>
          <p:cNvPr id="2181" name="Google Shape;2181;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ELK server is configured on your VMs and ready to use. You just need to launch Google Chrome on the Windows host to access it.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182" name="Google Shape;2182;p120"/>
          <p:cNvSpPr txBox="1">
            <a:spLocks noGrp="1"/>
          </p:cNvSpPr>
          <p:nvPr>
            <p:ph type="body" idx="3"/>
          </p:nvPr>
        </p:nvSpPr>
        <p:spPr>
          <a:xfrm>
            <a:off x="175" y="1626600"/>
            <a:ext cx="3380100" cy="3239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a:t>Chrome is configured to load the following pages by default:</a:t>
            </a:r>
            <a:endParaRPr/>
          </a:p>
          <a:p>
            <a:pPr marL="457200" lvl="0" indent="-317500" algn="l" rtl="0">
              <a:lnSpc>
                <a:spcPct val="115000"/>
              </a:lnSpc>
              <a:spcBef>
                <a:spcPts val="800"/>
              </a:spcBef>
              <a:spcAft>
                <a:spcPts val="0"/>
              </a:spcAft>
              <a:buSzPts val="1400"/>
              <a:buChar char="●"/>
            </a:pPr>
            <a:r>
              <a:rPr lang="en"/>
              <a:t>Kibana homepage</a:t>
            </a:r>
            <a:endParaRPr/>
          </a:p>
          <a:p>
            <a:pPr marL="457200" lvl="0" indent="-317500" algn="l" rtl="0">
              <a:lnSpc>
                <a:spcPct val="115000"/>
              </a:lnSpc>
              <a:spcBef>
                <a:spcPts val="0"/>
              </a:spcBef>
              <a:spcAft>
                <a:spcPts val="0"/>
              </a:spcAft>
              <a:buSzPts val="1400"/>
              <a:buChar char="●"/>
            </a:pPr>
            <a:r>
              <a:rPr lang="en"/>
              <a:t>Filebeat system metrics</a:t>
            </a:r>
            <a:endParaRPr/>
          </a:p>
          <a:p>
            <a:pPr marL="457200" lvl="0" indent="-317500" algn="l" rtl="0">
              <a:lnSpc>
                <a:spcPct val="115000"/>
              </a:lnSpc>
              <a:spcBef>
                <a:spcPts val="0"/>
              </a:spcBef>
              <a:spcAft>
                <a:spcPts val="0"/>
              </a:spcAft>
              <a:buSzPts val="1400"/>
              <a:buChar char="●"/>
            </a:pPr>
            <a:r>
              <a:rPr lang="en"/>
              <a:t>Filebeat Apache metrics</a:t>
            </a:r>
            <a:endParaRPr/>
          </a:p>
          <a:p>
            <a:pPr marL="457200" lvl="0" indent="-317500" algn="l" rtl="0">
              <a:lnSpc>
                <a:spcPct val="115000"/>
              </a:lnSpc>
              <a:spcBef>
                <a:spcPts val="0"/>
              </a:spcBef>
              <a:spcAft>
                <a:spcPts val="0"/>
              </a:spcAft>
              <a:buSzPts val="1400"/>
              <a:buChar char="●"/>
            </a:pPr>
            <a:r>
              <a:rPr lang="en"/>
              <a:t>Packetbeat metrics</a:t>
            </a:r>
            <a:endParaRPr/>
          </a:p>
          <a:p>
            <a:pPr marL="0" lvl="0" indent="0" algn="l" rtl="0">
              <a:spcBef>
                <a:spcPts val="800"/>
              </a:spcBef>
              <a:spcAft>
                <a:spcPts val="800"/>
              </a:spcAft>
              <a:buNone/>
            </a:pPr>
            <a:endParaRPr/>
          </a:p>
        </p:txBody>
      </p:sp>
      <p:pic>
        <p:nvPicPr>
          <p:cNvPr id="2183" name="Google Shape;2183;p120"/>
          <p:cNvPicPr preferRelativeResize="0"/>
          <p:nvPr/>
        </p:nvPicPr>
        <p:blipFill>
          <a:blip r:embed="rId3">
            <a:alphaModFix/>
          </a:blip>
          <a:stretch>
            <a:fillRect/>
          </a:stretch>
        </p:blipFill>
        <p:spPr>
          <a:xfrm>
            <a:off x="3484275" y="1550424"/>
            <a:ext cx="5182976" cy="32393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187"/>
        <p:cNvGrpSpPr/>
        <p:nvPr/>
      </p:nvGrpSpPr>
      <p:grpSpPr>
        <a:xfrm>
          <a:off x="0" y="0"/>
          <a:ext cx="0" cy="0"/>
          <a:chOff x="0" y="0"/>
          <a:chExt cx="0" cy="0"/>
        </a:xfrm>
      </p:grpSpPr>
      <p:sp>
        <p:nvSpPr>
          <p:cNvPr id="2188" name="Google Shape;2188;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Searching Logs in Kibana</a:t>
            </a:r>
            <a:endParaRPr/>
          </a:p>
        </p:txBody>
      </p:sp>
      <p:sp>
        <p:nvSpPr>
          <p:cNvPr id="2189" name="Google Shape;2189;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will use the following beats in Kibana:</a:t>
            </a:r>
            <a:endParaRPr/>
          </a:p>
        </p:txBody>
      </p:sp>
      <p:sp>
        <p:nvSpPr>
          <p:cNvPr id="2190" name="Google Shape;2190;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91" name="Google Shape;2191;p121"/>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300"/>
              </a:spcBef>
              <a:spcAft>
                <a:spcPts val="0"/>
              </a:spcAft>
              <a:buNone/>
            </a:pPr>
            <a:r>
              <a:rPr lang="en">
                <a:solidFill>
                  <a:schemeClr val="dk1"/>
                </a:solidFill>
              </a:rPr>
              <a:t>Filebeat monitors files on disk for changes and watches system events, such as user logins.</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sz="1700">
              <a:solidFill>
                <a:srgbClr val="24292E"/>
              </a:solidFill>
            </a:endParaRPr>
          </a:p>
          <a:p>
            <a:pPr marL="0" lvl="0" indent="0" algn="l" rtl="0">
              <a:spcBef>
                <a:spcPts val="1200"/>
              </a:spcBef>
              <a:spcAft>
                <a:spcPts val="1200"/>
              </a:spcAft>
              <a:buNone/>
            </a:pPr>
            <a:endParaRPr/>
          </a:p>
        </p:txBody>
      </p:sp>
      <p:sp>
        <p:nvSpPr>
          <p:cNvPr id="2192" name="Google Shape;2192;p121"/>
          <p:cNvSpPr txBox="1">
            <a:spLocks noGrp="1"/>
          </p:cNvSpPr>
          <p:nvPr>
            <p:ph type="subTitle" idx="4"/>
          </p:nvPr>
        </p:nvSpPr>
        <p:spPr>
          <a:xfrm>
            <a:off x="35722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solidFill>
                  <a:srgbClr val="24292E"/>
                </a:solidFill>
              </a:rPr>
              <a:t>Metricbeat monitors system health metrics, such as uptime. </a:t>
            </a:r>
            <a:endParaRPr>
              <a:solidFill>
                <a:srgbClr val="24292E"/>
              </a:solidFill>
            </a:endParaRPr>
          </a:p>
          <a:p>
            <a:pPr marL="0" lvl="0" indent="0" algn="l" rtl="0">
              <a:spcBef>
                <a:spcPts val="1200"/>
              </a:spcBef>
              <a:spcAft>
                <a:spcPts val="0"/>
              </a:spcAft>
              <a:buClr>
                <a:schemeClr val="dk1"/>
              </a:buClr>
              <a:buSzPts val="1100"/>
              <a:buFont typeface="Arial"/>
              <a:buNone/>
            </a:pPr>
            <a:r>
              <a:rPr lang="en">
                <a:solidFill>
                  <a:srgbClr val="24292E"/>
                </a:solidFill>
              </a:rPr>
              <a:t>It also generates metrics based on Apache access logs.</a:t>
            </a:r>
            <a:endParaRPr>
              <a:solidFill>
                <a:srgbClr val="24292E"/>
              </a:solidFill>
            </a:endParaRPr>
          </a:p>
          <a:p>
            <a:pPr marL="0" lvl="0" indent="0" algn="l" rtl="0">
              <a:spcBef>
                <a:spcPts val="1200"/>
              </a:spcBef>
              <a:spcAft>
                <a:spcPts val="0"/>
              </a:spcAft>
              <a:buClr>
                <a:schemeClr val="dk1"/>
              </a:buClr>
              <a:buSzPts val="1100"/>
              <a:buFont typeface="Arial"/>
              <a:buNone/>
            </a:pPr>
            <a:endParaRPr>
              <a:solidFill>
                <a:srgbClr val="24292E"/>
              </a:solidFill>
            </a:endParaRPr>
          </a:p>
          <a:p>
            <a:pPr marL="0" lvl="0" indent="0" algn="l" rtl="0">
              <a:spcBef>
                <a:spcPts val="1200"/>
              </a:spcBef>
              <a:spcAft>
                <a:spcPts val="0"/>
              </a:spcAft>
              <a:buClr>
                <a:schemeClr val="dk1"/>
              </a:buClr>
              <a:buSzPts val="1100"/>
              <a:buFont typeface="Arial"/>
              <a:buNone/>
            </a:pPr>
            <a:endParaRPr>
              <a:solidFill>
                <a:srgbClr val="24292E"/>
              </a:solidFill>
            </a:endParaRPr>
          </a:p>
          <a:p>
            <a:pPr marL="0" lvl="0" indent="0" algn="l" rtl="0">
              <a:spcBef>
                <a:spcPts val="1200"/>
              </a:spcBef>
              <a:spcAft>
                <a:spcPts val="0"/>
              </a:spcAft>
              <a:buClr>
                <a:schemeClr val="dk1"/>
              </a:buClr>
              <a:buSzPts val="1100"/>
              <a:buFont typeface="Arial"/>
              <a:buNone/>
            </a:pPr>
            <a:endParaRPr>
              <a:solidFill>
                <a:srgbClr val="24292E"/>
              </a:solidFill>
            </a:endParaRPr>
          </a:p>
          <a:p>
            <a:pPr marL="0" lvl="0" indent="0" algn="l" rtl="0">
              <a:spcBef>
                <a:spcPts val="1200"/>
              </a:spcBef>
              <a:spcAft>
                <a:spcPts val="1200"/>
              </a:spcAft>
              <a:buClr>
                <a:schemeClr val="dk1"/>
              </a:buClr>
              <a:buSzPts val="1100"/>
              <a:buFont typeface="Arial"/>
              <a:buNone/>
            </a:pPr>
            <a:endParaRPr>
              <a:solidFill>
                <a:srgbClr val="24292E"/>
              </a:solidFill>
            </a:endParaRPr>
          </a:p>
        </p:txBody>
      </p:sp>
      <p:sp>
        <p:nvSpPr>
          <p:cNvPr id="2193" name="Google Shape;2193;p121"/>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t>Packetbeat captures network data, allowing users to explore packets as they come in.</a:t>
            </a:r>
            <a:endParaRPr/>
          </a:p>
          <a:p>
            <a:pPr marL="0" lvl="0" indent="0" algn="l" rtl="0">
              <a:spcBef>
                <a:spcPts val="1200"/>
              </a:spcBef>
              <a:spcAft>
                <a:spcPts val="0"/>
              </a:spcAft>
              <a:buClr>
                <a:schemeClr val="dk1"/>
              </a:buClr>
              <a:buSzPts val="1100"/>
              <a:buFont typeface="Arial"/>
              <a:buNone/>
            </a:pPr>
            <a:r>
              <a:rPr lang="en"/>
              <a:t>Packetbeat is like Wireshark for ELK.</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Searching Logs in Kibana</a:t>
            </a:r>
            <a:endParaRPr/>
          </a:p>
        </p:txBody>
      </p:sp>
      <p:sp>
        <p:nvSpPr>
          <p:cNvPr id="2199" name="Google Shape;2199;p12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Kibana can provide an overwhelming amount of tools to work with. We will focus on the visualizations and dashboards and Kibana Query Language (KQL).</a:t>
            </a:r>
            <a:endParaRPr/>
          </a:p>
        </p:txBody>
      </p:sp>
      <p:sp>
        <p:nvSpPr>
          <p:cNvPr id="2200" name="Google Shape;2200;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01" name="Google Shape;2201;p122"/>
          <p:cNvSpPr txBox="1">
            <a:spLocks noGrp="1"/>
          </p:cNvSpPr>
          <p:nvPr>
            <p:ph type="body" idx="3"/>
          </p:nvPr>
        </p:nvSpPr>
        <p:spPr>
          <a:xfrm>
            <a:off x="126650" y="1775050"/>
            <a:ext cx="3279000" cy="3141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t>We can filter for properties such as: </a:t>
            </a:r>
            <a:endParaRPr/>
          </a:p>
          <a:p>
            <a:pPr marL="457200" lvl="0" indent="-317500" algn="l" rtl="0">
              <a:lnSpc>
                <a:spcPct val="115000"/>
              </a:lnSpc>
              <a:spcBef>
                <a:spcPts val="800"/>
              </a:spcBef>
              <a:spcAft>
                <a:spcPts val="0"/>
              </a:spcAft>
              <a:buSzPts val="1400"/>
              <a:buChar char="●"/>
            </a:pPr>
            <a:r>
              <a:rPr lang="en"/>
              <a:t>Timestamps</a:t>
            </a:r>
            <a:endParaRPr/>
          </a:p>
          <a:p>
            <a:pPr marL="457200" lvl="0" indent="-317500" algn="l" rtl="0">
              <a:lnSpc>
                <a:spcPct val="115000"/>
              </a:lnSpc>
              <a:spcBef>
                <a:spcPts val="0"/>
              </a:spcBef>
              <a:spcAft>
                <a:spcPts val="0"/>
              </a:spcAft>
              <a:buSzPts val="1400"/>
              <a:buChar char="●"/>
            </a:pPr>
            <a:r>
              <a:rPr lang="en"/>
              <a:t>Source and destination IPs and ports </a:t>
            </a:r>
            <a:endParaRPr/>
          </a:p>
          <a:p>
            <a:pPr marL="457200" lvl="0" indent="-317500" algn="l" rtl="0">
              <a:lnSpc>
                <a:spcPct val="115000"/>
              </a:lnSpc>
              <a:spcBef>
                <a:spcPts val="0"/>
              </a:spcBef>
              <a:spcAft>
                <a:spcPts val="0"/>
              </a:spcAft>
              <a:buSzPts val="1400"/>
              <a:buChar char="●"/>
            </a:pPr>
            <a:r>
              <a:rPr lang="en"/>
              <a:t>Protocols</a:t>
            </a:r>
            <a:endParaRPr/>
          </a:p>
          <a:p>
            <a:pPr marL="457200" lvl="0" indent="-317500" algn="l" rtl="0">
              <a:lnSpc>
                <a:spcPct val="115000"/>
              </a:lnSpc>
              <a:spcBef>
                <a:spcPts val="0"/>
              </a:spcBef>
              <a:spcAft>
                <a:spcPts val="0"/>
              </a:spcAft>
              <a:buSzPts val="1400"/>
              <a:buChar char="●"/>
            </a:pPr>
            <a:r>
              <a:rPr lang="en"/>
              <a:t>URLs</a:t>
            </a:r>
            <a:endParaRPr/>
          </a:p>
        </p:txBody>
      </p:sp>
      <p:pic>
        <p:nvPicPr>
          <p:cNvPr id="2202" name="Google Shape;2202;p122"/>
          <p:cNvPicPr preferRelativeResize="0"/>
          <p:nvPr/>
        </p:nvPicPr>
        <p:blipFill>
          <a:blip r:embed="rId3">
            <a:alphaModFix/>
          </a:blip>
          <a:stretch>
            <a:fillRect/>
          </a:stretch>
        </p:blipFill>
        <p:spPr>
          <a:xfrm>
            <a:off x="3718325" y="1615176"/>
            <a:ext cx="5026543" cy="3141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206"/>
        <p:cNvGrpSpPr/>
        <p:nvPr/>
      </p:nvGrpSpPr>
      <p:grpSpPr>
        <a:xfrm>
          <a:off x="0" y="0"/>
          <a:ext cx="0" cy="0"/>
          <a:chOff x="0" y="0"/>
          <a:chExt cx="0" cy="0"/>
        </a:xfrm>
      </p:grpSpPr>
      <p:sp>
        <p:nvSpPr>
          <p:cNvPr id="2207" name="Google Shape;2207;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08" name="Google Shape;2208;p12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High-Level KQL Walkthrough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212"/>
        <p:cNvGrpSpPr/>
        <p:nvPr/>
      </p:nvGrpSpPr>
      <p:grpSpPr>
        <a:xfrm>
          <a:off x="0" y="0"/>
          <a:ext cx="0" cy="0"/>
          <a:chOff x="0" y="0"/>
          <a:chExt cx="0" cy="0"/>
        </a:xfrm>
      </p:grpSpPr>
      <p:sp>
        <p:nvSpPr>
          <p:cNvPr id="2213" name="Google Shape;2213;p12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Full Class Time</a:t>
            </a:r>
            <a:endParaRPr/>
          </a:p>
        </p:txBody>
      </p:sp>
      <p:sp>
        <p:nvSpPr>
          <p:cNvPr id="2214" name="Google Shape;2214;p12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15" name="Google Shape;2215;p124"/>
          <p:cNvSpPr txBox="1">
            <a:spLocks noGrp="1"/>
          </p:cNvSpPr>
          <p:nvPr>
            <p:ph type="title" idx="2"/>
          </p:nvPr>
        </p:nvSpPr>
        <p:spPr>
          <a:xfrm>
            <a:off x="273900" y="1042875"/>
            <a:ext cx="8811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600" b="1"/>
              <a:t>Day 2 Activity: </a:t>
            </a:r>
            <a:r>
              <a:rPr lang="en" sz="2600">
                <a:latin typeface="Roboto Light"/>
                <a:ea typeface="Roboto Light"/>
                <a:cs typeface="Roboto Light"/>
                <a:sym typeface="Roboto Light"/>
              </a:rPr>
              <a:t>Incident Analysis with Kibana</a:t>
            </a:r>
            <a:endParaRPr sz="2600">
              <a:latin typeface="Roboto Light"/>
              <a:ea typeface="Roboto Light"/>
              <a:cs typeface="Roboto Light"/>
              <a:sym typeface="Roboto Light"/>
            </a:endParaRPr>
          </a:p>
          <a:p>
            <a:pPr marL="0" lvl="0" indent="0" algn="l" rtl="0">
              <a:lnSpc>
                <a:spcPct val="115000"/>
              </a:lnSpc>
              <a:spcBef>
                <a:spcPts val="1000"/>
              </a:spcBef>
              <a:spcAft>
                <a:spcPts val="0"/>
              </a:spcAft>
              <a:buClr>
                <a:schemeClr val="dk1"/>
              </a:buClr>
              <a:buSzPts val="1100"/>
              <a:buFont typeface="Arial"/>
              <a:buNone/>
            </a:pPr>
            <a:r>
              <a:rPr lang="en" sz="2000">
                <a:latin typeface="Roboto Light"/>
                <a:ea typeface="Roboto Light"/>
                <a:cs typeface="Roboto Light"/>
                <a:sym typeface="Roboto Light"/>
              </a:rPr>
              <a:t>You will use Kibana to analyze logs taken during the red team’s attack. As you analyze, you will use the data to develop ideas for new alerts that could improve your monitoring.</a:t>
            </a:r>
            <a:endParaRPr sz="2000">
              <a:latin typeface="Roboto Light"/>
              <a:ea typeface="Roboto Light"/>
              <a:cs typeface="Roboto Light"/>
              <a:sym typeface="Roboto Light"/>
            </a:endParaRPr>
          </a:p>
          <a:p>
            <a:pPr marL="0" lvl="0" indent="0" algn="l" rtl="0">
              <a:lnSpc>
                <a:spcPct val="115000"/>
              </a:lnSpc>
              <a:spcBef>
                <a:spcPts val="300"/>
              </a:spcBef>
              <a:spcAft>
                <a:spcPts val="0"/>
              </a:spcAft>
              <a:buClr>
                <a:schemeClr val="dk1"/>
              </a:buClr>
              <a:buSzPts val="1100"/>
              <a:buFont typeface="Arial"/>
              <a:buNone/>
            </a:pPr>
            <a:endParaRPr sz="2000">
              <a:latin typeface="Roboto Light"/>
              <a:ea typeface="Roboto Light"/>
              <a:cs typeface="Roboto Light"/>
              <a:sym typeface="Roboto Light"/>
            </a:endParaRPr>
          </a:p>
          <a:p>
            <a:pPr marL="0" lvl="0" indent="0" algn="l" rtl="0">
              <a:lnSpc>
                <a:spcPct val="115000"/>
              </a:lnSpc>
              <a:spcBef>
                <a:spcPts val="300"/>
              </a:spcBef>
              <a:spcAft>
                <a:spcPts val="0"/>
              </a:spcAft>
              <a:buClr>
                <a:schemeClr val="dk1"/>
              </a:buClr>
              <a:buSzPts val="1100"/>
              <a:buFont typeface="Arial"/>
              <a:buNone/>
            </a:pPr>
            <a:endParaRPr sz="2000">
              <a:latin typeface="Roboto Light"/>
              <a:ea typeface="Roboto Light"/>
              <a:cs typeface="Roboto Light"/>
              <a:sym typeface="Roboto Light"/>
            </a:endParaRPr>
          </a:p>
          <a:p>
            <a:pPr marL="0" lvl="0" indent="0" algn="l" rtl="0">
              <a:lnSpc>
                <a:spcPct val="115000"/>
              </a:lnSpc>
              <a:spcBef>
                <a:spcPts val="300"/>
              </a:spcBef>
              <a:spcAft>
                <a:spcPts val="1200"/>
              </a:spcAft>
              <a:buClr>
                <a:schemeClr val="dk1"/>
              </a:buClr>
              <a:buSzPts val="1100"/>
              <a:buFont typeface="Arial"/>
              <a:buNone/>
            </a:pPr>
            <a:endParaRPr sz="2000">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10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47" name="Google Shape;2047;p10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48" name="Google Shape;2048;p107"/>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049" name="Google Shape;2049;p107"/>
          <p:cNvSpPr txBox="1"/>
          <p:nvPr/>
        </p:nvSpPr>
        <p:spPr>
          <a:xfrm>
            <a:off x="3631000" y="1446550"/>
            <a:ext cx="5238600" cy="27585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r>
              <a:rPr lang="en" sz="2200">
                <a:solidFill>
                  <a:srgbClr val="FAF5AC"/>
                </a:solidFill>
                <a:latin typeface="Roboto"/>
                <a:ea typeface="Roboto"/>
                <a:cs typeface="Roboto"/>
                <a:sym typeface="Roboto"/>
              </a:rPr>
              <a:t>Welcome to Project Week!</a:t>
            </a:r>
            <a:endParaRPr sz="2200">
              <a:solidFill>
                <a:srgbClr val="FAF5AC"/>
              </a:solidFill>
              <a:latin typeface="Roboto"/>
              <a:ea typeface="Roboto"/>
              <a:cs typeface="Roboto"/>
              <a:sym typeface="Roboto"/>
            </a:endParaRPr>
          </a:p>
          <a:p>
            <a:pPr marL="0" lvl="0" indent="0" algn="l" rtl="0">
              <a:lnSpc>
                <a:spcPct val="115000"/>
              </a:lnSpc>
              <a:spcBef>
                <a:spcPts val="1000"/>
              </a:spcBef>
              <a:spcAft>
                <a:spcPts val="0"/>
              </a:spcAft>
              <a:buNone/>
            </a:pPr>
            <a:r>
              <a:rPr lang="en" sz="2200">
                <a:solidFill>
                  <a:srgbClr val="FAF5AC"/>
                </a:solidFill>
                <a:latin typeface="Roboto Light"/>
                <a:ea typeface="Roboto Light"/>
                <a:cs typeface="Roboto Light"/>
                <a:sym typeface="Roboto Light"/>
              </a:rPr>
              <a:t>This week, you will embark upon your second project: A Red vs. Blue scenario in which you will play the role of both pentester and SOC analyst.</a:t>
            </a:r>
            <a:endParaRPr sz="2200">
              <a:solidFill>
                <a:srgbClr val="FAF5AC"/>
              </a:solidFill>
              <a:latin typeface="Roboto Light"/>
              <a:ea typeface="Roboto Light"/>
              <a:cs typeface="Roboto Light"/>
              <a:sym typeface="Roboto Light"/>
            </a:endParaRPr>
          </a:p>
          <a:p>
            <a:pPr marL="0" lvl="0" indent="0" algn="l" rtl="0">
              <a:lnSpc>
                <a:spcPct val="115000"/>
              </a:lnSpc>
              <a:spcBef>
                <a:spcPts val="1000"/>
              </a:spcBef>
              <a:spcAft>
                <a:spcPts val="0"/>
              </a:spcAft>
              <a:buNone/>
            </a:pPr>
            <a:endParaRPr sz="2200">
              <a:solidFill>
                <a:srgbClr val="FAF5AC"/>
              </a:solidFill>
              <a:latin typeface="Roboto"/>
              <a:ea typeface="Roboto"/>
              <a:cs typeface="Roboto"/>
              <a:sym typeface="Roboto"/>
            </a:endParaRPr>
          </a:p>
          <a:p>
            <a:pPr marL="0" lvl="0" indent="0" algn="l" rtl="0">
              <a:lnSpc>
                <a:spcPct val="115000"/>
              </a:lnSpc>
              <a:spcBef>
                <a:spcPts val="1000"/>
              </a:spcBef>
              <a:spcAft>
                <a:spcPts val="1000"/>
              </a:spcAft>
              <a:buNone/>
            </a:pPr>
            <a:endParaRPr sz="2200">
              <a:solidFill>
                <a:srgbClr val="FAF5AC"/>
              </a:solidFill>
              <a:latin typeface="Roboto"/>
              <a:ea typeface="Roboto"/>
              <a:cs typeface="Roboto"/>
              <a:sym typeface="Roboto"/>
            </a:endParaRPr>
          </a:p>
        </p:txBody>
      </p:sp>
      <p:sp>
        <p:nvSpPr>
          <p:cNvPr id="2050" name="Google Shape;2050;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a:t>
            </a:fld>
            <a:endParaRPr sz="600">
              <a:solidFill>
                <a:srgbClr val="FFFFFF"/>
              </a:solidFill>
            </a:endParaRPr>
          </a:p>
        </p:txBody>
      </p:sp>
      <p:sp>
        <p:nvSpPr>
          <p:cNvPr id="2051" name="Google Shape;2051;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a:t>
            </a:fld>
            <a:endParaRPr sz="6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A9B7C0"/>
        </a:solidFill>
        <a:effectLst/>
      </p:bgPr>
    </p:bg>
    <p:spTree>
      <p:nvGrpSpPr>
        <p:cNvPr id="1" name="Shape 2219"/>
        <p:cNvGrpSpPr/>
        <p:nvPr/>
      </p:nvGrpSpPr>
      <p:grpSpPr>
        <a:xfrm>
          <a:off x="0" y="0"/>
          <a:ext cx="0" cy="0"/>
          <a:chOff x="0" y="0"/>
          <a:chExt cx="0" cy="0"/>
        </a:xfrm>
      </p:grpSpPr>
      <p:sp>
        <p:nvSpPr>
          <p:cNvPr id="2220" name="Google Shape;2220;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Time’s Up</a:t>
            </a:r>
            <a:endParaRPr/>
          </a:p>
        </p:txBody>
      </p:sp>
      <p:sp>
        <p:nvSpPr>
          <p:cNvPr id="2221" name="Google Shape;2221;p125"/>
          <p:cNvSpPr txBox="1">
            <a:spLocks noGrp="1"/>
          </p:cNvSpPr>
          <p:nvPr>
            <p:ph type="subTitle" idx="1"/>
          </p:nvPr>
        </p:nvSpPr>
        <p:spPr>
          <a:xfrm>
            <a:off x="0" y="642250"/>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In today's class, you used Kibana to analyze the logs that were captured while you performed your penetration test.</a:t>
            </a:r>
            <a:endParaRPr/>
          </a:p>
        </p:txBody>
      </p:sp>
      <p:sp>
        <p:nvSpPr>
          <p:cNvPr id="2222" name="Google Shape;2222;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3" name="Google Shape;2223;p125"/>
          <p:cNvSpPr/>
          <p:nvPr/>
        </p:nvSpPr>
        <p:spPr>
          <a:xfrm>
            <a:off x="193127" y="1552600"/>
            <a:ext cx="2818500" cy="2818500"/>
          </a:xfrm>
          <a:prstGeom prst="ellipse">
            <a:avLst/>
          </a:prstGeom>
          <a:solidFill>
            <a:srgbClr val="1D7E74"/>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Roboto"/>
                <a:ea typeface="Roboto"/>
                <a:cs typeface="Roboto"/>
                <a:sym typeface="Roboto"/>
              </a:rPr>
              <a:t>Now that you know how much defenders can observe of what you do, you should have clearer insight into how and why attackers and defenders use certain tactics.</a:t>
            </a:r>
            <a:endParaRPr sz="1300">
              <a:solidFill>
                <a:srgbClr val="FFFFFF"/>
              </a:solidFill>
              <a:latin typeface="Roboto"/>
              <a:ea typeface="Roboto"/>
              <a:cs typeface="Roboto"/>
              <a:sym typeface="Roboto"/>
            </a:endParaRPr>
          </a:p>
        </p:txBody>
      </p:sp>
      <p:sp>
        <p:nvSpPr>
          <p:cNvPr id="2224" name="Google Shape;2224;p125"/>
          <p:cNvSpPr/>
          <p:nvPr/>
        </p:nvSpPr>
        <p:spPr>
          <a:xfrm>
            <a:off x="5987452" y="1552602"/>
            <a:ext cx="2818500" cy="2818500"/>
          </a:xfrm>
          <a:prstGeom prst="ellipse">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Roboto"/>
                <a:ea typeface="Roboto"/>
                <a:cs typeface="Roboto"/>
                <a:sym typeface="Roboto"/>
              </a:rPr>
              <a:t>Next you will summarize your findings in a Google Slides presentation that you can use in future interviews and feature on sites like LinkedIn. </a:t>
            </a:r>
            <a:endParaRPr sz="1300">
              <a:solidFill>
                <a:srgbClr val="FFFFFF"/>
              </a:solidFill>
              <a:latin typeface="Roboto"/>
              <a:ea typeface="Roboto"/>
              <a:cs typeface="Roboto"/>
              <a:sym typeface="Roboto"/>
            </a:endParaRPr>
          </a:p>
        </p:txBody>
      </p:sp>
      <p:sp>
        <p:nvSpPr>
          <p:cNvPr id="2225" name="Google Shape;2225;p125"/>
          <p:cNvSpPr/>
          <p:nvPr/>
        </p:nvSpPr>
        <p:spPr>
          <a:xfrm>
            <a:off x="3069177" y="1552600"/>
            <a:ext cx="2818500" cy="2818500"/>
          </a:xfrm>
          <a:prstGeom prst="ellipse">
            <a:avLst/>
          </a:prstGeom>
          <a:solidFill>
            <a:srgbClr val="073763"/>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300">
                <a:solidFill>
                  <a:srgbClr val="FFFFFF"/>
                </a:solidFill>
                <a:latin typeface="Roboto"/>
                <a:ea typeface="Roboto"/>
                <a:cs typeface="Roboto"/>
                <a:sym typeface="Roboto"/>
              </a:rPr>
              <a:t>You used data to develop ideas for new alarms and ways to harden the vulnerable VM. These can be implemented to improve the monitoring setup and configuration security of the target machine.</a:t>
            </a:r>
            <a:endParaRPr sz="1300">
              <a:solidFill>
                <a:srgbClr val="FFFFFF"/>
              </a:solidFill>
              <a:latin typeface="Roboto"/>
              <a:ea typeface="Roboto"/>
              <a:cs typeface="Roboto"/>
              <a:sym typeface="Roboto"/>
            </a:endParaRPr>
          </a:p>
        </p:txBody>
      </p:sp>
      <p:sp>
        <p:nvSpPr>
          <p:cNvPr id="2226" name="Google Shape;2226;p125"/>
          <p:cNvSpPr txBox="1"/>
          <p:nvPr/>
        </p:nvSpPr>
        <p:spPr>
          <a:xfrm>
            <a:off x="397950" y="3924913"/>
            <a:ext cx="8348100" cy="80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12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Day 3: Reporting </a:t>
            </a:r>
            <a:endParaRPr/>
          </a:p>
        </p:txBody>
      </p:sp>
      <p:sp>
        <p:nvSpPr>
          <p:cNvPr id="2232" name="Google Shape;2232;p12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8" name="Google Shape;2238;p12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239" name="Google Shape;2239;p127"/>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240" name="Google Shape;2240;p127"/>
          <p:cNvSpPr txBox="1"/>
          <p:nvPr/>
        </p:nvSpPr>
        <p:spPr>
          <a:xfrm>
            <a:off x="3631000" y="1446550"/>
            <a:ext cx="5346000" cy="27585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0"/>
              </a:spcBef>
              <a:spcAft>
                <a:spcPts val="1000"/>
              </a:spcAft>
              <a:buNone/>
            </a:pPr>
            <a:r>
              <a:rPr lang="en" sz="2200">
                <a:solidFill>
                  <a:srgbClr val="FAF5AC"/>
                </a:solidFill>
                <a:latin typeface="Roboto"/>
                <a:ea typeface="Roboto"/>
                <a:cs typeface="Roboto"/>
                <a:sym typeface="Roboto"/>
              </a:rPr>
              <a:t>In the final day of the project, you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will summarize your Day 1 and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Day 2 findings in a report.</a:t>
            </a:r>
            <a:endParaRPr sz="2200">
              <a:solidFill>
                <a:srgbClr val="FAF5AC"/>
              </a:solidFill>
              <a:latin typeface="Roboto"/>
              <a:ea typeface="Roboto"/>
              <a:cs typeface="Roboto"/>
              <a:sym typeface="Roboto"/>
            </a:endParaRPr>
          </a:p>
        </p:txBody>
      </p:sp>
      <p:sp>
        <p:nvSpPr>
          <p:cNvPr id="2241" name="Google Shape;2241;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22</a:t>
            </a:fld>
            <a:endParaRPr sz="600">
              <a:solidFill>
                <a:srgbClr val="FFFFFF"/>
              </a:solidFill>
            </a:endParaRPr>
          </a:p>
        </p:txBody>
      </p:sp>
      <p:sp>
        <p:nvSpPr>
          <p:cNvPr id="2242" name="Google Shape;2242;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22</a:t>
            </a:fld>
            <a:endParaRPr sz="6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B7C0"/>
        </a:solidFill>
        <a:effectLst/>
      </p:bgPr>
    </p:bg>
    <p:spTree>
      <p:nvGrpSpPr>
        <p:cNvPr id="1" name="Shape 2246"/>
        <p:cNvGrpSpPr/>
        <p:nvPr/>
      </p:nvGrpSpPr>
      <p:grpSpPr>
        <a:xfrm>
          <a:off x="0" y="0"/>
          <a:ext cx="0" cy="0"/>
          <a:chOff x="0" y="0"/>
          <a:chExt cx="0" cy="0"/>
        </a:xfrm>
      </p:grpSpPr>
      <p:sp>
        <p:nvSpPr>
          <p:cNvPr id="2247" name="Google Shape;2247;p128"/>
          <p:cNvSpPr/>
          <p:nvPr/>
        </p:nvSpPr>
        <p:spPr>
          <a:xfrm>
            <a:off x="14350" y="-26750"/>
            <a:ext cx="9144000" cy="517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8" name="Google Shape;2248;p128"/>
          <p:cNvPicPr preferRelativeResize="0"/>
          <p:nvPr/>
        </p:nvPicPr>
        <p:blipFill>
          <a:blip r:embed="rId3">
            <a:alphaModFix/>
          </a:blip>
          <a:stretch>
            <a:fillRect/>
          </a:stretch>
        </p:blipFill>
        <p:spPr>
          <a:xfrm>
            <a:off x="816700" y="832175"/>
            <a:ext cx="7664602" cy="4311325"/>
          </a:xfrm>
          <a:prstGeom prst="rect">
            <a:avLst/>
          </a:prstGeom>
          <a:noFill/>
          <a:ln>
            <a:noFill/>
          </a:ln>
        </p:spPr>
      </p:pic>
      <p:sp>
        <p:nvSpPr>
          <p:cNvPr id="2249" name="Google Shape;2249;p128"/>
          <p:cNvSpPr txBox="1"/>
          <p:nvPr/>
        </p:nvSpPr>
        <p:spPr>
          <a:xfrm>
            <a:off x="153950" y="166375"/>
            <a:ext cx="8990100" cy="163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a:latin typeface="Roboto Light"/>
                <a:ea typeface="Roboto Light"/>
                <a:cs typeface="Roboto Light"/>
                <a:sym typeface="Roboto Light"/>
              </a:rPr>
              <a:t>You will prepare the report of your findings as a </a:t>
            </a:r>
            <a:br>
              <a:rPr lang="en" sz="2400">
                <a:latin typeface="Roboto Light"/>
                <a:ea typeface="Roboto Light"/>
                <a:cs typeface="Roboto Light"/>
                <a:sym typeface="Roboto Light"/>
              </a:rPr>
            </a:br>
            <a:r>
              <a:rPr lang="en" sz="2400">
                <a:latin typeface="Roboto Light"/>
                <a:ea typeface="Roboto Light"/>
                <a:cs typeface="Roboto Light"/>
                <a:sym typeface="Roboto Light"/>
              </a:rPr>
              <a:t>professional presentation. This will be a valuable </a:t>
            </a:r>
            <a:br>
              <a:rPr lang="en" sz="2400">
                <a:latin typeface="Roboto Light"/>
                <a:ea typeface="Roboto Light"/>
                <a:cs typeface="Roboto Light"/>
                <a:sym typeface="Roboto Light"/>
              </a:rPr>
            </a:br>
            <a:r>
              <a:rPr lang="en" sz="2400">
                <a:latin typeface="Roboto Light"/>
                <a:ea typeface="Roboto Light"/>
                <a:cs typeface="Roboto Light"/>
                <a:sym typeface="Roboto Light"/>
              </a:rPr>
              <a:t>deliverable to show potential employers, proving </a:t>
            </a:r>
            <a:br>
              <a:rPr lang="en" sz="2400">
                <a:latin typeface="Roboto Light"/>
                <a:ea typeface="Roboto Light"/>
                <a:cs typeface="Roboto Light"/>
                <a:sym typeface="Roboto Light"/>
              </a:rPr>
            </a:br>
            <a:r>
              <a:rPr lang="en" sz="2400">
                <a:latin typeface="Roboto Light"/>
                <a:ea typeface="Roboto Light"/>
                <a:cs typeface="Roboto Light"/>
                <a:sym typeface="Roboto Light"/>
              </a:rPr>
              <a:t>knowledge and experience. </a:t>
            </a:r>
            <a:endParaRPr sz="2400">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9B7C0"/>
        </a:solidFill>
        <a:effectLst/>
      </p:bgPr>
    </p:bg>
    <p:spTree>
      <p:nvGrpSpPr>
        <p:cNvPr id="1" name="Shape 2253"/>
        <p:cNvGrpSpPr/>
        <p:nvPr/>
      </p:nvGrpSpPr>
      <p:grpSpPr>
        <a:xfrm>
          <a:off x="0" y="0"/>
          <a:ext cx="0" cy="0"/>
          <a:chOff x="0" y="0"/>
          <a:chExt cx="0" cy="0"/>
        </a:xfrm>
      </p:grpSpPr>
      <p:sp>
        <p:nvSpPr>
          <p:cNvPr id="2254" name="Google Shape;2254;p129"/>
          <p:cNvSpPr/>
          <p:nvPr/>
        </p:nvSpPr>
        <p:spPr>
          <a:xfrm>
            <a:off x="14350" y="-26750"/>
            <a:ext cx="9144000" cy="517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5" name="Google Shape;2255;p129"/>
          <p:cNvPicPr preferRelativeResize="0"/>
          <p:nvPr/>
        </p:nvPicPr>
        <p:blipFill>
          <a:blip r:embed="rId3">
            <a:alphaModFix/>
          </a:blip>
          <a:stretch>
            <a:fillRect/>
          </a:stretch>
        </p:blipFill>
        <p:spPr>
          <a:xfrm>
            <a:off x="816700" y="832175"/>
            <a:ext cx="7664602" cy="4311325"/>
          </a:xfrm>
          <a:prstGeom prst="rect">
            <a:avLst/>
          </a:prstGeom>
          <a:noFill/>
          <a:ln>
            <a:noFill/>
          </a:ln>
        </p:spPr>
      </p:pic>
      <p:sp>
        <p:nvSpPr>
          <p:cNvPr id="2256" name="Google Shape;2256;p129"/>
          <p:cNvSpPr txBox="1"/>
          <p:nvPr/>
        </p:nvSpPr>
        <p:spPr>
          <a:xfrm>
            <a:off x="153950" y="166375"/>
            <a:ext cx="8990100" cy="163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a:latin typeface="Roboto Light"/>
                <a:ea typeface="Roboto Light"/>
                <a:cs typeface="Roboto Light"/>
                <a:sym typeface="Roboto Light"/>
              </a:rPr>
              <a:t>You will prepare the report of your findings as a </a:t>
            </a:r>
            <a:br>
              <a:rPr lang="en" sz="2400">
                <a:latin typeface="Roboto Light"/>
                <a:ea typeface="Roboto Light"/>
                <a:cs typeface="Roboto Light"/>
                <a:sym typeface="Roboto Light"/>
              </a:rPr>
            </a:br>
            <a:r>
              <a:rPr lang="en" sz="2400">
                <a:latin typeface="Roboto Light"/>
                <a:ea typeface="Roboto Light"/>
                <a:cs typeface="Roboto Light"/>
                <a:sym typeface="Roboto Light"/>
              </a:rPr>
              <a:t>professional presentation. This will be a valuable </a:t>
            </a:r>
            <a:br>
              <a:rPr lang="en" sz="2400">
                <a:latin typeface="Roboto Light"/>
                <a:ea typeface="Roboto Light"/>
                <a:cs typeface="Roboto Light"/>
                <a:sym typeface="Roboto Light"/>
              </a:rPr>
            </a:br>
            <a:r>
              <a:rPr lang="en" sz="2400">
                <a:latin typeface="Roboto Light"/>
                <a:ea typeface="Roboto Light"/>
                <a:cs typeface="Roboto Light"/>
                <a:sym typeface="Roboto Light"/>
              </a:rPr>
              <a:t>deliverable to show potential employers, proving </a:t>
            </a:r>
            <a:br>
              <a:rPr lang="en" sz="2400">
                <a:latin typeface="Roboto Light"/>
                <a:ea typeface="Roboto Light"/>
                <a:cs typeface="Roboto Light"/>
                <a:sym typeface="Roboto Light"/>
              </a:rPr>
            </a:br>
            <a:r>
              <a:rPr lang="en" sz="2400">
                <a:latin typeface="Roboto Light"/>
                <a:ea typeface="Roboto Light"/>
                <a:cs typeface="Roboto Light"/>
                <a:sym typeface="Roboto Light"/>
              </a:rPr>
              <a:t>knowledge and experience. </a:t>
            </a:r>
            <a:endParaRPr sz="2400">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260"/>
        <p:cNvGrpSpPr/>
        <p:nvPr/>
      </p:nvGrpSpPr>
      <p:grpSpPr>
        <a:xfrm>
          <a:off x="0" y="0"/>
          <a:ext cx="0" cy="0"/>
          <a:chOff x="0" y="0"/>
          <a:chExt cx="0" cy="0"/>
        </a:xfrm>
      </p:grpSpPr>
      <p:sp>
        <p:nvSpPr>
          <p:cNvPr id="2261" name="Google Shape;2261;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Reporting</a:t>
            </a:r>
            <a:endParaRPr/>
          </a:p>
        </p:txBody>
      </p:sp>
      <p:sp>
        <p:nvSpPr>
          <p:cNvPr id="2262" name="Google Shape;2262;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report, you will document the following: </a:t>
            </a:r>
            <a:endParaRPr/>
          </a:p>
        </p:txBody>
      </p:sp>
      <p:sp>
        <p:nvSpPr>
          <p:cNvPr id="2263" name="Google Shape;2263;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64" name="Google Shape;2264;p130"/>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457200" lvl="0" indent="-317500" algn="l" rtl="0">
              <a:spcBef>
                <a:spcPts val="300"/>
              </a:spcBef>
              <a:spcAft>
                <a:spcPts val="0"/>
              </a:spcAft>
              <a:buClr>
                <a:schemeClr val="dk1"/>
              </a:buClr>
              <a:buSzPts val="1400"/>
              <a:buChar char="●"/>
            </a:pPr>
            <a:r>
              <a:rPr lang="en">
                <a:solidFill>
                  <a:schemeClr val="dk1"/>
                </a:solidFill>
              </a:rPr>
              <a:t>Network topology</a:t>
            </a: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dk1"/>
                </a:solidFill>
              </a:rPr>
              <a:t>Engagement overview and outcome</a:t>
            </a:r>
            <a:endParaRPr>
              <a:solidFill>
                <a:schemeClr val="dk1"/>
              </a:solidFill>
            </a:endParaRPr>
          </a:p>
          <a:p>
            <a:pPr marL="457200" lvl="0" indent="-317500" algn="l" rtl="0">
              <a:spcBef>
                <a:spcPts val="1000"/>
              </a:spcBef>
              <a:spcAft>
                <a:spcPts val="0"/>
              </a:spcAft>
              <a:buClr>
                <a:schemeClr val="dk1"/>
              </a:buClr>
              <a:buSzPts val="1400"/>
              <a:buChar char="●"/>
            </a:pPr>
            <a:r>
              <a:rPr lang="en">
                <a:solidFill>
                  <a:schemeClr val="dk1"/>
                </a:solidFill>
              </a:rPr>
              <a:t>Critical vulnerabilities</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0"/>
              </a:spcAft>
              <a:buNone/>
            </a:pPr>
            <a:endParaRPr sz="1700">
              <a:solidFill>
                <a:srgbClr val="24292E"/>
              </a:solidFill>
            </a:endParaRPr>
          </a:p>
          <a:p>
            <a:pPr marL="0" lvl="0" indent="0" algn="l" rtl="0">
              <a:spcBef>
                <a:spcPts val="1200"/>
              </a:spcBef>
              <a:spcAft>
                <a:spcPts val="1200"/>
              </a:spcAft>
              <a:buNone/>
            </a:pPr>
            <a:endParaRPr/>
          </a:p>
        </p:txBody>
      </p:sp>
      <p:sp>
        <p:nvSpPr>
          <p:cNvPr id="2265" name="Google Shape;2265;p130"/>
          <p:cNvSpPr txBox="1">
            <a:spLocks noGrp="1"/>
          </p:cNvSpPr>
          <p:nvPr>
            <p:ph type="subTitle" idx="4"/>
          </p:nvPr>
        </p:nvSpPr>
        <p:spPr>
          <a:xfrm>
            <a:off x="3572250" y="1937837"/>
            <a:ext cx="2371500" cy="2662800"/>
          </a:xfrm>
          <a:prstGeom prst="rect">
            <a:avLst/>
          </a:prstGeom>
        </p:spPr>
        <p:txBody>
          <a:bodyPr spcFirstLastPara="1" wrap="square" lIns="182875" tIns="182875" rIns="182875" bIns="182875" anchor="t" anchorCtr="0">
            <a:noAutofit/>
          </a:bodyPr>
          <a:lstStyle/>
          <a:p>
            <a:pPr marL="457200" lvl="0" indent="-317500" algn="l" rtl="0">
              <a:spcBef>
                <a:spcPts val="0"/>
              </a:spcBef>
              <a:spcAft>
                <a:spcPts val="0"/>
              </a:spcAft>
              <a:buClr>
                <a:srgbClr val="24292E"/>
              </a:buClr>
              <a:buSzPts val="1400"/>
              <a:buFont typeface="Roboto"/>
              <a:buChar char="●"/>
            </a:pPr>
            <a:r>
              <a:rPr lang="en">
                <a:solidFill>
                  <a:srgbClr val="24292E"/>
                </a:solidFill>
              </a:rPr>
              <a:t>Summary of attack</a:t>
            </a:r>
            <a:endParaRPr>
              <a:solidFill>
                <a:srgbClr val="24292E"/>
              </a:solidFill>
            </a:endParaRPr>
          </a:p>
          <a:p>
            <a:pPr marL="457200" lvl="0" indent="-317500" algn="l" rtl="0">
              <a:spcBef>
                <a:spcPts val="1000"/>
              </a:spcBef>
              <a:spcAft>
                <a:spcPts val="0"/>
              </a:spcAft>
              <a:buClr>
                <a:srgbClr val="24292E"/>
              </a:buClr>
              <a:buSzPts val="1400"/>
              <a:buFont typeface="Roboto"/>
              <a:buChar char="●"/>
            </a:pPr>
            <a:r>
              <a:rPr lang="en">
                <a:solidFill>
                  <a:srgbClr val="24292E"/>
                </a:solidFill>
              </a:rPr>
              <a:t>For each phase of the exploitation:</a:t>
            </a:r>
            <a:endParaRPr>
              <a:solidFill>
                <a:srgbClr val="24292E"/>
              </a:solidFill>
            </a:endParaRPr>
          </a:p>
          <a:p>
            <a:pPr marL="742950" lvl="1" indent="-317500" algn="l" rtl="0">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Log evidence of attack</a:t>
            </a:r>
            <a:endParaRPr>
              <a:solidFill>
                <a:srgbClr val="24292E"/>
              </a:solidFill>
              <a:latin typeface="Roboto"/>
              <a:ea typeface="Roboto"/>
              <a:cs typeface="Roboto"/>
              <a:sym typeface="Roboto"/>
            </a:endParaRPr>
          </a:p>
          <a:p>
            <a:pPr marL="742950" lvl="1" indent="-317500" algn="l" rtl="0">
              <a:spcBef>
                <a:spcPts val="1000"/>
              </a:spcBef>
              <a:spcAft>
                <a:spcPts val="1000"/>
              </a:spcAft>
              <a:buClr>
                <a:srgbClr val="24292E"/>
              </a:buClr>
              <a:buSzPts val="1400"/>
              <a:buFont typeface="Roboto"/>
              <a:buChar char="○"/>
            </a:pPr>
            <a:r>
              <a:rPr lang="en">
                <a:solidFill>
                  <a:srgbClr val="24292E"/>
                </a:solidFill>
                <a:latin typeface="Roboto"/>
                <a:ea typeface="Roboto"/>
                <a:cs typeface="Roboto"/>
                <a:sym typeface="Roboto"/>
              </a:rPr>
              <a:t>Key findings from evidence</a:t>
            </a:r>
            <a:endParaRPr>
              <a:solidFill>
                <a:srgbClr val="24292E"/>
              </a:solidFill>
            </a:endParaRPr>
          </a:p>
        </p:txBody>
      </p:sp>
      <p:sp>
        <p:nvSpPr>
          <p:cNvPr id="2266" name="Google Shape;2266;p130"/>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457200" lvl="0" indent="-311150" algn="l" rtl="0">
              <a:spcBef>
                <a:spcPts val="0"/>
              </a:spcBef>
              <a:spcAft>
                <a:spcPts val="0"/>
              </a:spcAft>
              <a:buSzPts val="1300"/>
              <a:buChar char="●"/>
            </a:pPr>
            <a:r>
              <a:rPr lang="en">
                <a:solidFill>
                  <a:srgbClr val="24292E"/>
                </a:solidFill>
              </a:rPr>
              <a:t>Mitigation techniques for each critical vulnerability. </a:t>
            </a:r>
            <a:endParaRPr>
              <a:solidFill>
                <a:srgbClr val="24292E"/>
              </a:solidFill>
            </a:endParaRPr>
          </a:p>
          <a:p>
            <a:pPr marL="457200" lvl="0" indent="-311150" algn="l" rtl="0">
              <a:spcBef>
                <a:spcPts val="1000"/>
              </a:spcBef>
              <a:spcAft>
                <a:spcPts val="1000"/>
              </a:spcAft>
              <a:buSzPts val="1300"/>
              <a:buChar char="●"/>
            </a:pPr>
            <a:r>
              <a:rPr lang="en">
                <a:solidFill>
                  <a:srgbClr val="24292E"/>
                </a:solidFill>
              </a:rPr>
              <a:t>Suggested alarms and thresholds</a:t>
            </a:r>
            <a:endParaRPr>
              <a:solidFill>
                <a:srgbClr val="24292E"/>
              </a:solidFill>
            </a:endParaRPr>
          </a:p>
        </p:txBody>
      </p:sp>
      <p:sp>
        <p:nvSpPr>
          <p:cNvPr id="2267" name="Google Shape;2267;p130"/>
          <p:cNvSpPr/>
          <p:nvPr/>
        </p:nvSpPr>
        <p:spPr>
          <a:xfrm>
            <a:off x="464750" y="1335175"/>
            <a:ext cx="1706100" cy="4815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Red Team</a:t>
            </a:r>
            <a:endParaRPr>
              <a:latin typeface="Roboto"/>
              <a:ea typeface="Roboto"/>
              <a:cs typeface="Roboto"/>
              <a:sym typeface="Roboto"/>
            </a:endParaRPr>
          </a:p>
        </p:txBody>
      </p:sp>
      <p:sp>
        <p:nvSpPr>
          <p:cNvPr id="2268" name="Google Shape;2268;p130"/>
          <p:cNvSpPr/>
          <p:nvPr/>
        </p:nvSpPr>
        <p:spPr>
          <a:xfrm>
            <a:off x="3311350" y="1335175"/>
            <a:ext cx="1706100" cy="4815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Blue Team	</a:t>
            </a:r>
            <a:endParaRPr>
              <a:latin typeface="Roboto"/>
              <a:ea typeface="Roboto"/>
              <a:cs typeface="Roboto"/>
              <a:sym typeface="Roboto"/>
            </a:endParaRPr>
          </a:p>
        </p:txBody>
      </p:sp>
      <p:sp>
        <p:nvSpPr>
          <p:cNvPr id="2269" name="Google Shape;2269;p130"/>
          <p:cNvSpPr/>
          <p:nvPr/>
        </p:nvSpPr>
        <p:spPr>
          <a:xfrm>
            <a:off x="6115750" y="1335175"/>
            <a:ext cx="1706100" cy="4815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Mitigations</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3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Full Class Time</a:t>
            </a:r>
            <a:endParaRPr/>
          </a:p>
        </p:txBody>
      </p:sp>
      <p:sp>
        <p:nvSpPr>
          <p:cNvPr id="2275" name="Google Shape;2275;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6" name="Google Shape;2276;p1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600" b="1"/>
              <a:t>Day 3 Activity: </a:t>
            </a:r>
            <a:r>
              <a:rPr lang="en" sz="2600">
                <a:latin typeface="Roboto Light"/>
                <a:ea typeface="Roboto Light"/>
                <a:cs typeface="Roboto Light"/>
                <a:sym typeface="Roboto Light"/>
              </a:rPr>
              <a:t>Reporting </a:t>
            </a:r>
            <a:endParaRPr sz="2600">
              <a:latin typeface="Roboto Light"/>
              <a:ea typeface="Roboto Light"/>
              <a:cs typeface="Roboto Light"/>
              <a:sym typeface="Roboto Light"/>
            </a:endParaRPr>
          </a:p>
          <a:p>
            <a:pPr marL="0" lvl="0" indent="0" algn="l" rtl="0">
              <a:spcBef>
                <a:spcPts val="0"/>
              </a:spcBef>
              <a:spcAft>
                <a:spcPts val="0"/>
              </a:spcAft>
              <a:buNone/>
            </a:pPr>
            <a:endParaRPr sz="700">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000">
                <a:latin typeface="Roboto Light"/>
                <a:ea typeface="Roboto Light"/>
                <a:cs typeface="Roboto Light"/>
                <a:sym typeface="Roboto Light"/>
              </a:rPr>
              <a:t>Today, you will fill out a Google Slides template to create a report of your assessment and log analysis.</a:t>
            </a:r>
            <a:endParaRPr sz="2000">
              <a:latin typeface="Roboto Light"/>
              <a:ea typeface="Roboto Light"/>
              <a:cs typeface="Roboto Light"/>
              <a:sym typeface="Roboto Light"/>
            </a:endParaRPr>
          </a:p>
          <a:p>
            <a:pPr marL="457200" lvl="0" indent="-330200" algn="l" rtl="0">
              <a:lnSpc>
                <a:spcPct val="115000"/>
              </a:lnSpc>
              <a:spcBef>
                <a:spcPts val="1200"/>
              </a:spcBef>
              <a:spcAft>
                <a:spcPts val="0"/>
              </a:spcAft>
              <a:buSzPts val="1600"/>
              <a:buFont typeface="Roboto Light"/>
              <a:buChar char="●"/>
            </a:pPr>
            <a:r>
              <a:rPr lang="en" sz="2000" u="sng">
                <a:latin typeface="Roboto Light"/>
                <a:ea typeface="Roboto Light"/>
                <a:cs typeface="Roboto Light"/>
                <a:sym typeface="Roboto Light"/>
                <a:hlinkClick r:id="rId3"/>
              </a:rPr>
              <a:t>Report Template</a:t>
            </a:r>
            <a:endParaRPr sz="1800" u="sng">
              <a:latin typeface="Roboto Light"/>
              <a:ea typeface="Roboto Light"/>
              <a:cs typeface="Roboto Light"/>
              <a:sym typeface="Roboto Light"/>
            </a:endParaRPr>
          </a:p>
          <a:p>
            <a:pPr marL="0" lvl="0" indent="457200" algn="l" rtl="0">
              <a:lnSpc>
                <a:spcPct val="115000"/>
              </a:lnSpc>
              <a:spcBef>
                <a:spcPts val="1200"/>
              </a:spcBef>
              <a:spcAft>
                <a:spcPts val="0"/>
              </a:spcAft>
              <a:buNone/>
            </a:pPr>
            <a:r>
              <a:rPr lang="en" sz="1600" i="1">
                <a:latin typeface="Roboto Light"/>
                <a:ea typeface="Roboto Light"/>
                <a:cs typeface="Roboto Light"/>
                <a:sym typeface="Roboto Light"/>
              </a:rPr>
              <a:t>You will need to make your own copy of the template.</a:t>
            </a:r>
            <a:r>
              <a:rPr lang="en" sz="1600">
                <a:latin typeface="Roboto Light"/>
                <a:ea typeface="Roboto Light"/>
                <a:cs typeface="Roboto Light"/>
                <a:sym typeface="Roboto Light"/>
              </a:rPr>
              <a:t> </a:t>
            </a:r>
            <a:endParaRPr sz="1600">
              <a:latin typeface="Roboto Light"/>
              <a:ea typeface="Roboto Light"/>
              <a:cs typeface="Roboto Light"/>
              <a:sym typeface="Roboto Light"/>
            </a:endParaRPr>
          </a:p>
          <a:p>
            <a:pPr marL="0" lvl="0" indent="0" algn="l" rtl="0">
              <a:lnSpc>
                <a:spcPct val="115000"/>
              </a:lnSpc>
              <a:spcBef>
                <a:spcPts val="1200"/>
              </a:spcBef>
              <a:spcAft>
                <a:spcPts val="1200"/>
              </a:spcAft>
              <a:buNone/>
            </a:pPr>
            <a:endParaRPr sz="2900">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82" name="Google Shape;2282;p13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283" name="Google Shape;2283;p132"/>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284" name="Google Shape;2284;p132"/>
          <p:cNvSpPr txBox="1"/>
          <p:nvPr/>
        </p:nvSpPr>
        <p:spPr>
          <a:xfrm>
            <a:off x="3631075" y="788850"/>
            <a:ext cx="5358000" cy="27585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r>
              <a:rPr lang="en" sz="2200">
                <a:solidFill>
                  <a:srgbClr val="FAF5AC"/>
                </a:solidFill>
                <a:latin typeface="Roboto"/>
                <a:ea typeface="Roboto"/>
                <a:cs typeface="Roboto"/>
                <a:sym typeface="Roboto"/>
              </a:rPr>
              <a:t>Don’t forget to complete this report for homework if you don’t finish during class. </a:t>
            </a:r>
            <a:endParaRPr sz="2200">
              <a:solidFill>
                <a:srgbClr val="FAF5AC"/>
              </a:solidFill>
              <a:latin typeface="Roboto"/>
              <a:ea typeface="Roboto"/>
              <a:cs typeface="Roboto"/>
              <a:sym typeface="Roboto"/>
            </a:endParaRPr>
          </a:p>
          <a:p>
            <a:pPr marL="0" lvl="0" indent="0" algn="l" rtl="0">
              <a:lnSpc>
                <a:spcPct val="115000"/>
              </a:lnSpc>
              <a:spcBef>
                <a:spcPts val="1000"/>
              </a:spcBef>
              <a:spcAft>
                <a:spcPts val="1000"/>
              </a:spcAft>
              <a:buNone/>
            </a:pPr>
            <a:r>
              <a:rPr lang="en" sz="2200">
                <a:solidFill>
                  <a:srgbClr val="FAF5AC"/>
                </a:solidFill>
                <a:latin typeface="Roboto"/>
                <a:ea typeface="Roboto"/>
                <a:cs typeface="Roboto"/>
                <a:sym typeface="Roboto"/>
              </a:rPr>
              <a:t>Try to make it as presentable and professional as possible. This document can be very valuable for networking with cyber professionals and having a discussion with hiring managers. </a:t>
            </a:r>
            <a:endParaRPr sz="2200">
              <a:solidFill>
                <a:srgbClr val="FAF5AC"/>
              </a:solidFill>
              <a:latin typeface="Roboto"/>
              <a:ea typeface="Roboto"/>
              <a:cs typeface="Roboto"/>
              <a:sym typeface="Roboto"/>
            </a:endParaRPr>
          </a:p>
        </p:txBody>
      </p:sp>
      <p:sp>
        <p:nvSpPr>
          <p:cNvPr id="2285" name="Google Shape;2285;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27</a:t>
            </a:fld>
            <a:endParaRPr sz="600">
              <a:solidFill>
                <a:srgbClr val="FFFFFF"/>
              </a:solidFill>
            </a:endParaRPr>
          </a:p>
        </p:txBody>
      </p:sp>
      <p:sp>
        <p:nvSpPr>
          <p:cNvPr id="2286" name="Google Shape;2286;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27</a:t>
            </a:fld>
            <a:endParaRPr sz="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055"/>
        <p:cNvGrpSpPr/>
        <p:nvPr/>
      </p:nvGrpSpPr>
      <p:grpSpPr>
        <a:xfrm>
          <a:off x="0" y="0"/>
          <a:ext cx="0" cy="0"/>
          <a:chOff x="0" y="0"/>
          <a:chExt cx="0" cy="0"/>
        </a:xfrm>
      </p:grpSpPr>
      <p:sp>
        <p:nvSpPr>
          <p:cNvPr id="2056" name="Google Shape;2056;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Week 2</a:t>
            </a:r>
            <a:endParaRPr/>
          </a:p>
        </p:txBody>
      </p:sp>
      <p:sp>
        <p:nvSpPr>
          <p:cNvPr id="2057" name="Google Shape;2057;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Throughout this week you will:</a:t>
            </a:r>
            <a:endParaRPr/>
          </a:p>
        </p:txBody>
      </p:sp>
      <p:sp>
        <p:nvSpPr>
          <p:cNvPr id="2058" name="Google Shape;2058;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59" name="Google Shape;2059;p108"/>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marR="0" lvl="0" indent="0" algn="l" rtl="0">
              <a:lnSpc>
                <a:spcPct val="115000"/>
              </a:lnSpc>
              <a:spcBef>
                <a:spcPts val="0"/>
              </a:spcBef>
              <a:spcAft>
                <a:spcPts val="0"/>
              </a:spcAft>
              <a:buNone/>
            </a:pPr>
            <a:r>
              <a:rPr lang="en"/>
              <a:t>Work as a red team to apply everything you’ve learned in pen testing to access a vulnerable target. </a:t>
            </a:r>
            <a:endParaRPr/>
          </a:p>
          <a:p>
            <a:pPr marL="0" marR="0" lvl="0" indent="0" algn="l" rtl="0">
              <a:lnSpc>
                <a:spcPct val="115000"/>
              </a:lnSpc>
              <a:spcBef>
                <a:spcPts val="1200"/>
              </a:spcBef>
              <a:spcAft>
                <a:spcPts val="0"/>
              </a:spcAft>
              <a:buNone/>
            </a:pPr>
            <a:r>
              <a:rPr lang="en"/>
              <a:t>The target will be capturing logs of the your activity as you attack it.</a:t>
            </a:r>
            <a:endParaRPr/>
          </a:p>
          <a:p>
            <a:pPr marL="0" marR="0" lvl="0" indent="0" algn="l" rtl="0">
              <a:lnSpc>
                <a:spcPct val="115000"/>
              </a:lnSpc>
              <a:spcBef>
                <a:spcPts val="1200"/>
              </a:spcBef>
              <a:spcAft>
                <a:spcPts val="0"/>
              </a:spcAft>
              <a:buNone/>
            </a:pPr>
            <a:endParaRPr/>
          </a:p>
          <a:p>
            <a:pPr marL="0" marR="0" lvl="0" indent="0" algn="l" rtl="0">
              <a:lnSpc>
                <a:spcPct val="115000"/>
              </a:lnSpc>
              <a:spcBef>
                <a:spcPts val="1200"/>
              </a:spcBef>
              <a:spcAft>
                <a:spcPts val="0"/>
              </a:spcAft>
              <a:buNone/>
            </a:pPr>
            <a:endParaRPr/>
          </a:p>
          <a:p>
            <a:pPr marL="0" marR="0" lvl="0" indent="0" algn="l" rtl="0">
              <a:lnSpc>
                <a:spcPct val="115000"/>
              </a:lnSpc>
              <a:spcBef>
                <a:spcPts val="1200"/>
              </a:spcBef>
              <a:spcAft>
                <a:spcPts val="1200"/>
              </a:spcAft>
              <a:buNone/>
            </a:pPr>
            <a:endParaRPr/>
          </a:p>
        </p:txBody>
      </p:sp>
      <p:sp>
        <p:nvSpPr>
          <p:cNvPr id="2060" name="Google Shape;2060;p108"/>
          <p:cNvSpPr txBox="1">
            <a:spLocks noGrp="1"/>
          </p:cNvSpPr>
          <p:nvPr>
            <p:ph type="subTitle" idx="4"/>
          </p:nvPr>
        </p:nvSpPr>
        <p:spPr>
          <a:xfrm>
            <a:off x="35722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a:t>Work as a Blue Team and use the ELK setup you created in Project 1 . </a:t>
            </a:r>
            <a:endParaRPr/>
          </a:p>
          <a:p>
            <a:pPr marL="0" lvl="0" indent="0" algn="l" rtl="0">
              <a:spcBef>
                <a:spcPts val="1200"/>
              </a:spcBef>
              <a:spcAft>
                <a:spcPts val="1200"/>
              </a:spcAft>
              <a:buNone/>
            </a:pPr>
            <a:r>
              <a:rPr lang="en"/>
              <a:t>You will use this to extract hard data and visualizations for your report.</a:t>
            </a:r>
            <a:endParaRPr/>
          </a:p>
        </p:txBody>
      </p:sp>
      <p:sp>
        <p:nvSpPr>
          <p:cNvPr id="2061" name="Google Shape;2061;p108"/>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marR="0" lvl="0" indent="0" algn="l" rtl="0">
              <a:lnSpc>
                <a:spcPct val="115000"/>
              </a:lnSpc>
              <a:spcBef>
                <a:spcPts val="0"/>
              </a:spcBef>
              <a:spcAft>
                <a:spcPts val="0"/>
              </a:spcAft>
              <a:buNone/>
            </a:pPr>
            <a:r>
              <a:rPr lang="en"/>
              <a:t>Report and present your log data to suggest mitigation measures for each exploit you successfully performed.</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2062" name="Google Shape;2062;p108"/>
          <p:cNvSpPr/>
          <p:nvPr/>
        </p:nvSpPr>
        <p:spPr>
          <a:xfrm>
            <a:off x="464750" y="1335175"/>
            <a:ext cx="1706100" cy="4815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Day 1</a:t>
            </a:r>
            <a:endParaRPr>
              <a:latin typeface="Roboto"/>
              <a:ea typeface="Roboto"/>
              <a:cs typeface="Roboto"/>
              <a:sym typeface="Roboto"/>
            </a:endParaRPr>
          </a:p>
        </p:txBody>
      </p:sp>
      <p:sp>
        <p:nvSpPr>
          <p:cNvPr id="2063" name="Google Shape;2063;p108"/>
          <p:cNvSpPr/>
          <p:nvPr/>
        </p:nvSpPr>
        <p:spPr>
          <a:xfrm>
            <a:off x="3311350" y="1335175"/>
            <a:ext cx="1706100" cy="4815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Day 2</a:t>
            </a:r>
            <a:endParaRPr>
              <a:latin typeface="Roboto"/>
              <a:ea typeface="Roboto"/>
              <a:cs typeface="Roboto"/>
              <a:sym typeface="Roboto"/>
            </a:endParaRPr>
          </a:p>
        </p:txBody>
      </p:sp>
      <p:sp>
        <p:nvSpPr>
          <p:cNvPr id="2064" name="Google Shape;2064;p108"/>
          <p:cNvSpPr/>
          <p:nvPr/>
        </p:nvSpPr>
        <p:spPr>
          <a:xfrm>
            <a:off x="6115750" y="1335175"/>
            <a:ext cx="1706100" cy="4815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Day 3</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109"/>
          <p:cNvSpPr txBox="1">
            <a:spLocks noGrp="1"/>
          </p:cNvSpPr>
          <p:nvPr>
            <p:ph type="title"/>
          </p:nvPr>
        </p:nvSpPr>
        <p:spPr>
          <a:xfrm>
            <a:off x="2544050" y="882000"/>
            <a:ext cx="5770200" cy="3379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Roboto Light"/>
                <a:ea typeface="Roboto Light"/>
                <a:cs typeface="Roboto Light"/>
                <a:sym typeface="Roboto Light"/>
              </a:rPr>
              <a:t>This project requires knowledge of pen testing, SIEM, and system administration. </a:t>
            </a:r>
            <a:endParaRPr sz="24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400">
                <a:latin typeface="Roboto Light"/>
                <a:ea typeface="Roboto Light"/>
                <a:cs typeface="Roboto Light"/>
                <a:sym typeface="Roboto Light"/>
              </a:rPr>
              <a:t>Gaining such a broad knowledge of cybersecurity tools is a significant achievement. </a:t>
            </a:r>
            <a:endParaRPr sz="2400">
              <a:latin typeface="Roboto Light"/>
              <a:ea typeface="Roboto Light"/>
              <a:cs typeface="Roboto Light"/>
              <a:sym typeface="Roboto Light"/>
            </a:endParaRPr>
          </a:p>
          <a:p>
            <a:pPr marL="0" lvl="0" indent="0" algn="l" rtl="0">
              <a:lnSpc>
                <a:spcPct val="100000"/>
              </a:lnSpc>
              <a:spcBef>
                <a:spcPts val="0"/>
              </a:spcBef>
              <a:spcAft>
                <a:spcPts val="0"/>
              </a:spcAft>
              <a:buNone/>
            </a:pPr>
            <a:endParaRPr sz="24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400">
                <a:latin typeface="Roboto Light"/>
                <a:ea typeface="Roboto Light"/>
                <a:cs typeface="Roboto Light"/>
                <a:sym typeface="Roboto Light"/>
              </a:rPr>
              <a:t>Congratulations on all you have accomplished so far. </a:t>
            </a:r>
            <a:endParaRPr sz="2400">
              <a:latin typeface="Roboto Light"/>
              <a:ea typeface="Roboto Light"/>
              <a:cs typeface="Roboto Light"/>
              <a:sym typeface="Roboto Light"/>
            </a:endParaRPr>
          </a:p>
        </p:txBody>
      </p:sp>
      <p:sp>
        <p:nvSpPr>
          <p:cNvPr id="2070" name="Google Shape;2070;p10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074"/>
        <p:cNvGrpSpPr/>
        <p:nvPr/>
      </p:nvGrpSpPr>
      <p:grpSpPr>
        <a:xfrm>
          <a:off x="0" y="0"/>
          <a:ext cx="0" cy="0"/>
          <a:chOff x="0" y="0"/>
          <a:chExt cx="0" cy="0"/>
        </a:xfrm>
      </p:grpSpPr>
      <p:sp>
        <p:nvSpPr>
          <p:cNvPr id="2075" name="Google Shape;2075;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Lab Environment</a:t>
            </a:r>
            <a:endParaRPr/>
          </a:p>
        </p:txBody>
      </p:sp>
      <p:sp>
        <p:nvSpPr>
          <p:cNvPr id="2076" name="Google Shape;2076;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lab environment contains an attack VM, a target VM, and an ELK server. </a:t>
            </a:r>
            <a:endParaRPr/>
          </a:p>
        </p:txBody>
      </p:sp>
      <p:sp>
        <p:nvSpPr>
          <p:cNvPr id="2077" name="Google Shape;2077;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78" name="Google Shape;2078;p110"/>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300"/>
              </a:spcBef>
              <a:spcAft>
                <a:spcPts val="0"/>
              </a:spcAft>
              <a:buNone/>
            </a:pPr>
            <a:r>
              <a:rPr lang="en">
                <a:solidFill>
                  <a:schemeClr val="dk1"/>
                </a:solidFill>
              </a:rPr>
              <a:t>This is a standard Kali Linux machine for use in the penetration test on Day 1. </a:t>
            </a:r>
            <a:endParaRPr>
              <a:solidFill>
                <a:schemeClr val="dk1"/>
              </a:solidFill>
            </a:endParaRPr>
          </a:p>
          <a:p>
            <a:pPr marL="0" lvl="0" indent="0" algn="l" rtl="0">
              <a:spcBef>
                <a:spcPts val="1200"/>
              </a:spcBef>
              <a:spcAft>
                <a:spcPts val="0"/>
              </a:spcAft>
              <a:buNone/>
            </a:pPr>
            <a:r>
              <a:rPr lang="en">
                <a:solidFill>
                  <a:schemeClr val="dk1"/>
                </a:solidFill>
              </a:rPr>
              <a:t>Credentials: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Username: </a:t>
            </a:r>
            <a:r>
              <a:rPr lang="en">
                <a:solidFill>
                  <a:schemeClr val="dk1"/>
                </a:solidFill>
                <a:latin typeface="Inconsolata"/>
                <a:ea typeface="Inconsolata"/>
                <a:cs typeface="Inconsolata"/>
                <a:sym typeface="Inconsolata"/>
              </a:rPr>
              <a:t>root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Password: </a:t>
            </a:r>
            <a:r>
              <a:rPr lang="en">
                <a:solidFill>
                  <a:schemeClr val="dk1"/>
                </a:solidFill>
                <a:latin typeface="Inconsolata"/>
                <a:ea typeface="Inconsolata"/>
                <a:cs typeface="Inconsolata"/>
                <a:sym typeface="Inconsolata"/>
              </a:rPr>
              <a:t>toor</a:t>
            </a:r>
            <a:endParaRPr>
              <a:solidFill>
                <a:srgbClr val="24292E"/>
              </a:solidFill>
            </a:endParaRPr>
          </a:p>
          <a:p>
            <a:pPr marL="0" lvl="0" indent="0" algn="l" rtl="0">
              <a:spcBef>
                <a:spcPts val="0"/>
              </a:spcBef>
              <a:spcAft>
                <a:spcPts val="0"/>
              </a:spcAft>
              <a:buNone/>
            </a:pPr>
            <a:endParaRPr sz="1700">
              <a:solidFill>
                <a:srgbClr val="24292E"/>
              </a:solidFill>
            </a:endParaRPr>
          </a:p>
          <a:p>
            <a:pPr marL="0" lvl="0" indent="0" algn="l" rtl="0">
              <a:spcBef>
                <a:spcPts val="1200"/>
              </a:spcBef>
              <a:spcAft>
                <a:spcPts val="1200"/>
              </a:spcAft>
              <a:buNone/>
            </a:pPr>
            <a:endParaRPr/>
          </a:p>
        </p:txBody>
      </p:sp>
      <p:sp>
        <p:nvSpPr>
          <p:cNvPr id="2079" name="Google Shape;2079;p110"/>
          <p:cNvSpPr txBox="1">
            <a:spLocks noGrp="1"/>
          </p:cNvSpPr>
          <p:nvPr>
            <p:ph type="subTitle" idx="4"/>
          </p:nvPr>
        </p:nvSpPr>
        <p:spPr>
          <a:xfrm>
            <a:off x="35722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solidFill>
                  <a:srgbClr val="24292E"/>
                </a:solidFill>
              </a:rPr>
              <a:t>This is the vulnerable target VM students will attack. </a:t>
            </a:r>
            <a:endParaRPr>
              <a:solidFill>
                <a:srgbClr val="24292E"/>
              </a:solidFill>
            </a:endParaRPr>
          </a:p>
          <a:p>
            <a:pPr marL="0" lvl="0" indent="0" algn="l" rtl="0">
              <a:spcBef>
                <a:spcPts val="1200"/>
              </a:spcBef>
              <a:spcAft>
                <a:spcPts val="1200"/>
              </a:spcAft>
              <a:buClr>
                <a:schemeClr val="dk1"/>
              </a:buClr>
              <a:buSzPts val="1100"/>
              <a:buFont typeface="Arial"/>
              <a:buNone/>
            </a:pPr>
            <a:r>
              <a:rPr lang="en">
                <a:solidFill>
                  <a:srgbClr val="24292E"/>
                </a:solidFill>
              </a:rPr>
              <a:t>It has Filebeat and Metricbeat installed, and forwards logs to the ELK machine.</a:t>
            </a:r>
            <a:endParaRPr/>
          </a:p>
        </p:txBody>
      </p:sp>
      <p:sp>
        <p:nvSpPr>
          <p:cNvPr id="2080" name="Google Shape;2080;p110"/>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t>This is the same ELK setup that you created in Project 1. </a:t>
            </a:r>
            <a:endParaRPr/>
          </a:p>
          <a:p>
            <a:pPr marL="0" lvl="0" indent="0" algn="l" rtl="0">
              <a:spcBef>
                <a:spcPts val="1200"/>
              </a:spcBef>
              <a:spcAft>
                <a:spcPts val="0"/>
              </a:spcAft>
              <a:buClr>
                <a:schemeClr val="dk1"/>
              </a:buClr>
              <a:buSzPts val="1100"/>
              <a:buFont typeface="Arial"/>
              <a:buNone/>
            </a:pPr>
            <a:r>
              <a:rPr lang="en"/>
              <a:t>It holds the Kibana dashboards you will use in Day 2.</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1200"/>
              </a:spcAft>
              <a:buNone/>
            </a:pPr>
            <a:endParaRPr/>
          </a:p>
        </p:txBody>
      </p:sp>
      <p:sp>
        <p:nvSpPr>
          <p:cNvPr id="2081" name="Google Shape;2081;p110"/>
          <p:cNvSpPr/>
          <p:nvPr/>
        </p:nvSpPr>
        <p:spPr>
          <a:xfrm>
            <a:off x="464750" y="1335175"/>
            <a:ext cx="1706100" cy="4815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Kali</a:t>
            </a:r>
            <a:endParaRPr>
              <a:latin typeface="Roboto"/>
              <a:ea typeface="Roboto"/>
              <a:cs typeface="Roboto"/>
              <a:sym typeface="Roboto"/>
            </a:endParaRPr>
          </a:p>
        </p:txBody>
      </p:sp>
      <p:sp>
        <p:nvSpPr>
          <p:cNvPr id="2082" name="Google Shape;2082;p110"/>
          <p:cNvSpPr/>
          <p:nvPr/>
        </p:nvSpPr>
        <p:spPr>
          <a:xfrm>
            <a:off x="3311350" y="1335175"/>
            <a:ext cx="1706100" cy="4815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Capstone</a:t>
            </a:r>
            <a:endParaRPr>
              <a:latin typeface="Roboto"/>
              <a:ea typeface="Roboto"/>
              <a:cs typeface="Roboto"/>
              <a:sym typeface="Roboto"/>
            </a:endParaRPr>
          </a:p>
        </p:txBody>
      </p:sp>
      <p:sp>
        <p:nvSpPr>
          <p:cNvPr id="2083" name="Google Shape;2083;p110"/>
          <p:cNvSpPr/>
          <p:nvPr/>
        </p:nvSpPr>
        <p:spPr>
          <a:xfrm>
            <a:off x="6115750" y="1335175"/>
            <a:ext cx="1706100" cy="4815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ELK</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11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Day 1: Red Team</a:t>
            </a:r>
            <a:endParaRPr/>
          </a:p>
        </p:txBody>
      </p:sp>
      <p:sp>
        <p:nvSpPr>
          <p:cNvPr id="2089" name="Google Shape;2089;p11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093"/>
        <p:cNvGrpSpPr/>
        <p:nvPr/>
      </p:nvGrpSpPr>
      <p:grpSpPr>
        <a:xfrm>
          <a:off x="0" y="0"/>
          <a:ext cx="0" cy="0"/>
          <a:chOff x="0" y="0"/>
          <a:chExt cx="0" cy="0"/>
        </a:xfrm>
      </p:grpSpPr>
      <p:sp>
        <p:nvSpPr>
          <p:cNvPr id="2094" name="Google Shape;2094;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ELK Stack Refresher</a:t>
            </a:r>
            <a:endParaRPr/>
          </a:p>
        </p:txBody>
      </p:sp>
      <p:sp>
        <p:nvSpPr>
          <p:cNvPr id="2095" name="Google Shape;2095;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96" name="Google Shape;2096;p112"/>
          <p:cNvSpPr txBox="1">
            <a:spLocks noGrp="1"/>
          </p:cNvSpPr>
          <p:nvPr>
            <p:ph type="subTitle" idx="1"/>
          </p:nvPr>
        </p:nvSpPr>
        <p:spPr>
          <a:xfrm>
            <a:off x="0" y="732150"/>
            <a:ext cx="8607900" cy="3679200"/>
          </a:xfrm>
          <a:prstGeom prst="rect">
            <a:avLst/>
          </a:prstGeom>
        </p:spPr>
        <p:txBody>
          <a:bodyPr spcFirstLastPara="1" wrap="square" lIns="457200" tIns="91425" rIns="457200" bIns="0" anchor="t" anchorCtr="0">
            <a:noAutofit/>
          </a:bodyPr>
          <a:lstStyle/>
          <a:p>
            <a:pPr marL="457200" lvl="0" indent="-342900" algn="l" rtl="0">
              <a:lnSpc>
                <a:spcPct val="100000"/>
              </a:lnSpc>
              <a:spcBef>
                <a:spcPts val="0"/>
              </a:spcBef>
              <a:spcAft>
                <a:spcPts val="0"/>
              </a:spcAft>
              <a:buSzPts val="1800"/>
              <a:buChar char="●"/>
            </a:pPr>
            <a:r>
              <a:rPr lang="en"/>
              <a:t>Logs are collected on deployed machines.</a:t>
            </a:r>
            <a:endParaRPr/>
          </a:p>
          <a:p>
            <a:pPr marL="457200" lvl="0" indent="-342900" algn="l" rtl="0">
              <a:lnSpc>
                <a:spcPct val="100000"/>
              </a:lnSpc>
              <a:spcBef>
                <a:spcPts val="800"/>
              </a:spcBef>
              <a:spcAft>
                <a:spcPts val="0"/>
              </a:spcAft>
              <a:buSzPts val="1800"/>
              <a:buChar char="●"/>
            </a:pPr>
            <a:r>
              <a:rPr lang="en"/>
              <a:t>Logs are forwarded to the Elasticsearch database.</a:t>
            </a:r>
            <a:endParaRPr/>
          </a:p>
          <a:p>
            <a:pPr marL="457200" lvl="0" indent="-342900" algn="l" rtl="0">
              <a:lnSpc>
                <a:spcPct val="100000"/>
              </a:lnSpc>
              <a:spcBef>
                <a:spcPts val="800"/>
              </a:spcBef>
              <a:spcAft>
                <a:spcPts val="0"/>
              </a:spcAft>
              <a:buSzPts val="1800"/>
              <a:buChar char="●"/>
            </a:pPr>
            <a:r>
              <a:rPr lang="en"/>
              <a:t>Kibana is used to visualize data.</a:t>
            </a:r>
            <a:endParaRPr/>
          </a:p>
          <a:p>
            <a:pPr marL="0" lvl="0" indent="0" algn="l" rtl="0">
              <a:lnSpc>
                <a:spcPct val="100000"/>
              </a:lnSpc>
              <a:spcBef>
                <a:spcPts val="800"/>
              </a:spcBef>
              <a:spcAft>
                <a:spcPts val="0"/>
              </a:spcAft>
              <a:buNone/>
            </a:pPr>
            <a:endParaRPr/>
          </a:p>
          <a:p>
            <a:pPr marL="0" lvl="0" indent="0" algn="l" rtl="0">
              <a:lnSpc>
                <a:spcPct val="100000"/>
              </a:lnSpc>
              <a:spcBef>
                <a:spcPts val="800"/>
              </a:spcBef>
              <a:spcAft>
                <a:spcPts val="0"/>
              </a:spcAft>
              <a:buNone/>
            </a:pPr>
            <a:endParaRPr sz="1200">
              <a:solidFill>
                <a:srgbClr val="24292E"/>
              </a:solidFill>
              <a:highlight>
                <a:srgbClr val="FFFFFF"/>
              </a:highlight>
              <a:latin typeface="Arial"/>
              <a:ea typeface="Arial"/>
              <a:cs typeface="Arial"/>
              <a:sym typeface="Arial"/>
            </a:endParaRPr>
          </a:p>
          <a:p>
            <a:pPr marL="0" lvl="0" indent="0" algn="l" rtl="0">
              <a:spcBef>
                <a:spcPts val="800"/>
              </a:spcBef>
              <a:spcAft>
                <a:spcPts val="0"/>
              </a:spcAft>
              <a:buNone/>
            </a:pPr>
            <a:endParaRPr/>
          </a:p>
        </p:txBody>
      </p:sp>
      <p:sp>
        <p:nvSpPr>
          <p:cNvPr id="2097" name="Google Shape;2097;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098" name="Google Shape;2098;p112"/>
          <p:cNvPicPr preferRelativeResize="0"/>
          <p:nvPr/>
        </p:nvPicPr>
        <p:blipFill>
          <a:blip r:embed="rId3">
            <a:alphaModFix/>
          </a:blip>
          <a:stretch>
            <a:fillRect/>
          </a:stretch>
        </p:blipFill>
        <p:spPr>
          <a:xfrm>
            <a:off x="1951352" y="2662577"/>
            <a:ext cx="4573050" cy="162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102"/>
        <p:cNvGrpSpPr/>
        <p:nvPr/>
      </p:nvGrpSpPr>
      <p:grpSpPr>
        <a:xfrm>
          <a:off x="0" y="0"/>
          <a:ext cx="0" cy="0"/>
          <a:chOff x="0" y="0"/>
          <a:chExt cx="0" cy="0"/>
        </a:xfrm>
      </p:grpSpPr>
      <p:sp>
        <p:nvSpPr>
          <p:cNvPr id="2103" name="Google Shape;2103;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ELK Stack Refresher</a:t>
            </a:r>
            <a:endParaRPr/>
          </a:p>
        </p:txBody>
      </p:sp>
      <p:sp>
        <p:nvSpPr>
          <p:cNvPr id="2104" name="Google Shape;2104;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5" name="Google Shape;2105;p113"/>
          <p:cNvSpPr txBox="1">
            <a:spLocks noGrp="1"/>
          </p:cNvSpPr>
          <p:nvPr>
            <p:ph type="subTitle" idx="1"/>
          </p:nvPr>
        </p:nvSpPr>
        <p:spPr>
          <a:xfrm>
            <a:off x="0" y="732150"/>
            <a:ext cx="8607900" cy="3679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b="1"/>
              <a:t>Beats</a:t>
            </a:r>
            <a:r>
              <a:rPr lang="en"/>
              <a:t> are small programs that run on the machines being monitored and forward logs to the database.</a:t>
            </a:r>
            <a:endParaRPr/>
          </a:p>
          <a:p>
            <a:pPr marL="0" lvl="0" indent="0" algn="l" rtl="0">
              <a:lnSpc>
                <a:spcPct val="100000"/>
              </a:lnSpc>
              <a:spcBef>
                <a:spcPts val="800"/>
              </a:spcBef>
              <a:spcAft>
                <a:spcPts val="0"/>
              </a:spcAft>
              <a:buNone/>
            </a:pPr>
            <a:endParaRPr/>
          </a:p>
          <a:p>
            <a:pPr marL="0" lvl="0" indent="0" algn="l" rtl="0">
              <a:lnSpc>
                <a:spcPct val="100000"/>
              </a:lnSpc>
              <a:spcBef>
                <a:spcPts val="800"/>
              </a:spcBef>
              <a:spcAft>
                <a:spcPts val="0"/>
              </a:spcAft>
              <a:buNone/>
            </a:pPr>
            <a:endParaRPr sz="1200">
              <a:solidFill>
                <a:srgbClr val="24292E"/>
              </a:solidFill>
              <a:highlight>
                <a:srgbClr val="FFFFFF"/>
              </a:highlight>
              <a:latin typeface="Arial"/>
              <a:ea typeface="Arial"/>
              <a:cs typeface="Arial"/>
              <a:sym typeface="Arial"/>
            </a:endParaRPr>
          </a:p>
          <a:p>
            <a:pPr marL="0" lvl="0" indent="0" algn="l" rtl="0">
              <a:spcBef>
                <a:spcPts val="800"/>
              </a:spcBef>
              <a:spcAft>
                <a:spcPts val="0"/>
              </a:spcAft>
              <a:buNone/>
            </a:pPr>
            <a:endParaRPr/>
          </a:p>
        </p:txBody>
      </p:sp>
      <p:sp>
        <p:nvSpPr>
          <p:cNvPr id="2106" name="Google Shape;2106;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107" name="Google Shape;2107;p113"/>
          <p:cNvSpPr txBox="1"/>
          <p:nvPr/>
        </p:nvSpPr>
        <p:spPr>
          <a:xfrm>
            <a:off x="672300" y="1571400"/>
            <a:ext cx="75741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latin typeface="Roboto Medium"/>
                <a:ea typeface="Roboto Medium"/>
                <a:cs typeface="Roboto Medium"/>
                <a:sym typeface="Roboto Medium"/>
              </a:rPr>
              <a:t>Filebeat</a:t>
            </a:r>
            <a:r>
              <a:rPr lang="en" sz="1600">
                <a:latin typeface="Roboto"/>
                <a:ea typeface="Roboto"/>
                <a:cs typeface="Roboto"/>
                <a:sym typeface="Roboto"/>
              </a:rPr>
              <a:t> collects data about the file system, such as files changed, requested, and uploaded.</a:t>
            </a:r>
            <a:br>
              <a:rPr lang="en" sz="1600">
                <a:latin typeface="Roboto"/>
                <a:ea typeface="Roboto"/>
                <a:cs typeface="Roboto"/>
                <a:sym typeface="Roboto"/>
              </a:rPr>
            </a:br>
            <a:endParaRPr sz="1600">
              <a:latin typeface="Roboto"/>
              <a:ea typeface="Roboto"/>
              <a:cs typeface="Roboto"/>
              <a:sym typeface="Roboto"/>
            </a:endParaRPr>
          </a:p>
          <a:p>
            <a:pPr marL="457200" lvl="0" indent="-330200" algn="l" rtl="0">
              <a:spcBef>
                <a:spcPts val="0"/>
              </a:spcBef>
              <a:spcAft>
                <a:spcPts val="0"/>
              </a:spcAft>
              <a:buSzPts val="1600"/>
              <a:buChar char="●"/>
            </a:pPr>
            <a:r>
              <a:rPr lang="en" sz="1600">
                <a:latin typeface="Roboto Medium"/>
                <a:ea typeface="Roboto Medium"/>
                <a:cs typeface="Roboto Medium"/>
                <a:sym typeface="Roboto Medium"/>
              </a:rPr>
              <a:t>Metricbeat</a:t>
            </a:r>
            <a:r>
              <a:rPr lang="en" sz="1600">
                <a:latin typeface="Roboto"/>
                <a:ea typeface="Roboto"/>
                <a:cs typeface="Roboto"/>
                <a:sym typeface="Roboto"/>
              </a:rPr>
              <a:t> collects data about the system, such as uptime and SSH logins.</a:t>
            </a:r>
            <a:endParaRPr sz="1600">
              <a:latin typeface="Roboto"/>
              <a:ea typeface="Roboto"/>
              <a:cs typeface="Roboto"/>
              <a:sym typeface="Roboto"/>
            </a:endParaRPr>
          </a:p>
          <a:p>
            <a:pPr marL="457200" lvl="0" indent="0" algn="l" rtl="0">
              <a:spcBef>
                <a:spcPts val="0"/>
              </a:spcBef>
              <a:spcAft>
                <a:spcPts val="0"/>
              </a:spcAft>
              <a:buNone/>
            </a:pPr>
            <a:endParaRPr sz="1600">
              <a:latin typeface="Roboto"/>
              <a:ea typeface="Roboto"/>
              <a:cs typeface="Roboto"/>
              <a:sym typeface="Roboto"/>
            </a:endParaRPr>
          </a:p>
          <a:p>
            <a:pPr marL="457200" lvl="0" indent="-330200" algn="l" rtl="0">
              <a:spcBef>
                <a:spcPts val="0"/>
              </a:spcBef>
              <a:spcAft>
                <a:spcPts val="0"/>
              </a:spcAft>
              <a:buSzPts val="1600"/>
              <a:buChar char="●"/>
            </a:pPr>
            <a:r>
              <a:rPr lang="en" sz="1600">
                <a:latin typeface="Roboto Medium"/>
                <a:ea typeface="Roboto Medium"/>
                <a:cs typeface="Roboto Medium"/>
                <a:sym typeface="Roboto Medium"/>
              </a:rPr>
              <a:t>Packetbeat</a:t>
            </a:r>
            <a:r>
              <a:rPr lang="en" sz="1600">
                <a:latin typeface="Roboto"/>
                <a:ea typeface="Roboto"/>
                <a:cs typeface="Roboto"/>
                <a:sym typeface="Roboto"/>
              </a:rPr>
              <a:t> collects network data, such a incoming and outgoing packets.</a:t>
            </a:r>
            <a:endParaRPr sz="16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114"/>
          <p:cNvSpPr/>
          <p:nvPr/>
        </p:nvSpPr>
        <p:spPr>
          <a:xfrm>
            <a:off x="-12300" y="0"/>
            <a:ext cx="9213600" cy="5143500"/>
          </a:xfrm>
          <a:prstGeom prst="re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2114" name="Google Shape;2114;p114"/>
          <p:cNvSpPr/>
          <p:nvPr/>
        </p:nvSpPr>
        <p:spPr>
          <a:xfrm rot="-190906">
            <a:off x="2450621" y="299774"/>
            <a:ext cx="4415907" cy="4516253"/>
          </a:xfrm>
          <a:prstGeom prst="roundRect">
            <a:avLst>
              <a:gd name="adj" fmla="val 284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5" name="Google Shape;2115;p114"/>
          <p:cNvGrpSpPr/>
          <p:nvPr/>
        </p:nvGrpSpPr>
        <p:grpSpPr>
          <a:xfrm rot="-190790">
            <a:off x="2367487" y="218820"/>
            <a:ext cx="4384106" cy="4517567"/>
            <a:chOff x="-3700700" y="53575"/>
            <a:chExt cx="6064500" cy="7505100"/>
          </a:xfrm>
        </p:grpSpPr>
        <p:sp>
          <p:nvSpPr>
            <p:cNvPr id="2116" name="Google Shape;2116;p114"/>
            <p:cNvSpPr/>
            <p:nvPr/>
          </p:nvSpPr>
          <p:spPr>
            <a:xfrm>
              <a:off x="-3700700" y="53575"/>
              <a:ext cx="6064500" cy="7505100"/>
            </a:xfrm>
            <a:prstGeom prst="roundRect">
              <a:avLst>
                <a:gd name="adj" fmla="val 284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14"/>
            <p:cNvSpPr/>
            <p:nvPr/>
          </p:nvSpPr>
          <p:spPr>
            <a:xfrm>
              <a:off x="-3548300" y="533700"/>
              <a:ext cx="5755800" cy="6851400"/>
            </a:xfrm>
            <a:prstGeom prst="roundRect">
              <a:avLst>
                <a:gd name="adj" fmla="val 1422"/>
              </a:avLst>
            </a:prstGeom>
            <a:solidFill>
              <a:srgbClr val="FF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14"/>
            <p:cNvSpPr/>
            <p:nvPr/>
          </p:nvSpPr>
          <p:spPr>
            <a:xfrm>
              <a:off x="-1954250" y="330175"/>
              <a:ext cx="2571600" cy="582000"/>
            </a:xfrm>
            <a:prstGeom prst="roundRect">
              <a:avLst>
                <a:gd name="adj" fmla="val 16667"/>
              </a:avLst>
            </a:prstGeom>
            <a:noFill/>
            <a:ln w="76200"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14"/>
            <p:cNvSpPr/>
            <p:nvPr/>
          </p:nvSpPr>
          <p:spPr>
            <a:xfrm>
              <a:off x="-1619300" y="195875"/>
              <a:ext cx="1897800" cy="2646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0" name="Google Shape;2120;p114"/>
          <p:cNvSpPr/>
          <p:nvPr/>
        </p:nvSpPr>
        <p:spPr>
          <a:xfrm rot="-190790">
            <a:off x="3095191" y="1485106"/>
            <a:ext cx="3358571" cy="488846"/>
          </a:xfrm>
          <a:prstGeom prst="roundRect">
            <a:avLst>
              <a:gd name="adj" fmla="val 7413"/>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14"/>
          <p:cNvSpPr txBox="1">
            <a:spLocks noGrp="1"/>
          </p:cNvSpPr>
          <p:nvPr>
            <p:ph type="subTitle" idx="1"/>
          </p:nvPr>
        </p:nvSpPr>
        <p:spPr>
          <a:xfrm rot="-190684">
            <a:off x="1938597" y="1550837"/>
            <a:ext cx="4881007" cy="361459"/>
          </a:xfrm>
          <a:prstGeom prst="rect">
            <a:avLst/>
          </a:prstGeom>
          <a:noFill/>
          <a:ln>
            <a:noFill/>
          </a:ln>
        </p:spPr>
        <p:txBody>
          <a:bodyPr spcFirstLastPara="1" wrap="square" lIns="1243575" tIns="0" rIns="457200" bIns="0" anchor="ctr" anchorCtr="0">
            <a:noAutofit/>
          </a:bodyPr>
          <a:lstStyle/>
          <a:p>
            <a:pPr marL="0" lvl="0" indent="0" algn="l" rtl="0">
              <a:lnSpc>
                <a:spcPct val="100000"/>
              </a:lnSpc>
              <a:spcBef>
                <a:spcPts val="0"/>
              </a:spcBef>
              <a:spcAft>
                <a:spcPts val="0"/>
              </a:spcAft>
              <a:buNone/>
            </a:pPr>
            <a:r>
              <a:rPr lang="en" sz="1300" b="1">
                <a:solidFill>
                  <a:schemeClr val="dk1"/>
                </a:solidFill>
                <a:latin typeface="Roboto"/>
                <a:ea typeface="Roboto"/>
                <a:cs typeface="Roboto"/>
                <a:sym typeface="Roboto"/>
              </a:rPr>
              <a:t>Day 1: </a:t>
            </a:r>
            <a:r>
              <a:rPr lang="en" sz="1300">
                <a:solidFill>
                  <a:schemeClr val="dk1"/>
                </a:solidFill>
                <a:latin typeface="Roboto"/>
                <a:ea typeface="Roboto"/>
                <a:cs typeface="Roboto"/>
                <a:sym typeface="Roboto"/>
              </a:rPr>
              <a:t>Find the flag on the Capstone VM.</a:t>
            </a:r>
            <a:endParaRPr sz="1300">
              <a:solidFill>
                <a:schemeClr val="dk1"/>
              </a:solidFill>
              <a:latin typeface="Roboto"/>
              <a:ea typeface="Roboto"/>
              <a:cs typeface="Roboto"/>
              <a:sym typeface="Roboto"/>
            </a:endParaRPr>
          </a:p>
        </p:txBody>
      </p:sp>
      <p:sp>
        <p:nvSpPr>
          <p:cNvPr id="2122" name="Google Shape;2122;p114"/>
          <p:cNvSpPr txBox="1">
            <a:spLocks noGrp="1"/>
          </p:cNvSpPr>
          <p:nvPr>
            <p:ph type="title"/>
          </p:nvPr>
        </p:nvSpPr>
        <p:spPr>
          <a:xfrm rot="-190868">
            <a:off x="2113978" y="736521"/>
            <a:ext cx="5838597" cy="540533"/>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Project Milestones </a:t>
            </a:r>
            <a:endParaRPr/>
          </a:p>
        </p:txBody>
      </p:sp>
      <p:sp>
        <p:nvSpPr>
          <p:cNvPr id="2123" name="Google Shape;2123;p114"/>
          <p:cNvSpPr/>
          <p:nvPr/>
        </p:nvSpPr>
        <p:spPr>
          <a:xfrm rot="-190790">
            <a:off x="3145316" y="2097681"/>
            <a:ext cx="3358571" cy="488846"/>
          </a:xfrm>
          <a:prstGeom prst="roundRect">
            <a:avLst>
              <a:gd name="adj" fmla="val 7413"/>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14"/>
          <p:cNvSpPr txBox="1">
            <a:spLocks noGrp="1"/>
          </p:cNvSpPr>
          <p:nvPr>
            <p:ph type="subTitle" idx="2"/>
          </p:nvPr>
        </p:nvSpPr>
        <p:spPr>
          <a:xfrm rot="-190640">
            <a:off x="1989227" y="2181784"/>
            <a:ext cx="4974146" cy="340425"/>
          </a:xfrm>
          <a:prstGeom prst="rect">
            <a:avLst/>
          </a:prstGeom>
          <a:noFill/>
          <a:ln>
            <a:noFill/>
          </a:ln>
        </p:spPr>
        <p:txBody>
          <a:bodyPr spcFirstLastPara="1" wrap="square" lIns="1243575" tIns="0" rIns="457200" bIns="0" anchor="ctr" anchorCtr="0">
            <a:noAutofit/>
          </a:bodyPr>
          <a:lstStyle/>
          <a:p>
            <a:pPr marL="0" lvl="0" indent="0" algn="l" rtl="0">
              <a:lnSpc>
                <a:spcPct val="115000"/>
              </a:lnSpc>
              <a:spcBef>
                <a:spcPts val="0"/>
              </a:spcBef>
              <a:spcAft>
                <a:spcPts val="0"/>
              </a:spcAft>
              <a:buNone/>
            </a:pPr>
            <a:r>
              <a:rPr lang="en" sz="1300" b="1">
                <a:solidFill>
                  <a:schemeClr val="dk1"/>
                </a:solidFill>
                <a:latin typeface="Roboto"/>
                <a:ea typeface="Roboto"/>
                <a:cs typeface="Roboto"/>
                <a:sym typeface="Roboto"/>
              </a:rPr>
              <a:t>Day 2:  </a:t>
            </a:r>
            <a:r>
              <a:rPr lang="en" sz="1300">
                <a:solidFill>
                  <a:schemeClr val="dk1"/>
                </a:solidFill>
                <a:latin typeface="Roboto"/>
                <a:ea typeface="Roboto"/>
                <a:cs typeface="Roboto"/>
                <a:sym typeface="Roboto"/>
              </a:rPr>
              <a:t>Answer all provided questions about the logs captured in Kibana.</a:t>
            </a:r>
            <a:endParaRPr sz="1300">
              <a:solidFill>
                <a:schemeClr val="dk1"/>
              </a:solidFill>
              <a:latin typeface="Roboto"/>
              <a:ea typeface="Roboto"/>
              <a:cs typeface="Roboto"/>
              <a:sym typeface="Roboto"/>
            </a:endParaRPr>
          </a:p>
        </p:txBody>
      </p:sp>
      <p:sp>
        <p:nvSpPr>
          <p:cNvPr id="2125" name="Google Shape;2125;p114"/>
          <p:cNvSpPr/>
          <p:nvPr/>
        </p:nvSpPr>
        <p:spPr>
          <a:xfrm rot="-190790">
            <a:off x="3194989" y="2709565"/>
            <a:ext cx="3358571" cy="571768"/>
          </a:xfrm>
          <a:prstGeom prst="roundRect">
            <a:avLst>
              <a:gd name="adj" fmla="val 7413"/>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14"/>
          <p:cNvSpPr txBox="1">
            <a:spLocks noGrp="1"/>
          </p:cNvSpPr>
          <p:nvPr>
            <p:ph type="subTitle" idx="3"/>
          </p:nvPr>
        </p:nvSpPr>
        <p:spPr>
          <a:xfrm rot="-190616">
            <a:off x="2073056" y="2691085"/>
            <a:ext cx="4612088" cy="608728"/>
          </a:xfrm>
          <a:prstGeom prst="rect">
            <a:avLst/>
          </a:prstGeom>
          <a:noFill/>
          <a:ln>
            <a:noFill/>
          </a:ln>
        </p:spPr>
        <p:txBody>
          <a:bodyPr spcFirstLastPara="1" wrap="square" lIns="1243575" tIns="0" rIns="457200" bIns="0" anchor="ctr" anchorCtr="0">
            <a:noAutofit/>
          </a:bodyPr>
          <a:lstStyle/>
          <a:p>
            <a:pPr marL="0" lvl="0" indent="0" algn="l" rtl="0">
              <a:lnSpc>
                <a:spcPct val="100000"/>
              </a:lnSpc>
              <a:spcBef>
                <a:spcPts val="0"/>
              </a:spcBef>
              <a:spcAft>
                <a:spcPts val="0"/>
              </a:spcAft>
              <a:buNone/>
            </a:pPr>
            <a:r>
              <a:rPr lang="en" sz="1300" b="1">
                <a:solidFill>
                  <a:schemeClr val="dk1"/>
                </a:solidFill>
                <a:latin typeface="Roboto"/>
                <a:ea typeface="Roboto"/>
                <a:cs typeface="Roboto"/>
                <a:sym typeface="Roboto"/>
              </a:rPr>
              <a:t>Day 3: </a:t>
            </a:r>
            <a:r>
              <a:rPr lang="en" sz="1300">
                <a:solidFill>
                  <a:schemeClr val="dk1"/>
                </a:solidFill>
                <a:latin typeface="Roboto"/>
                <a:ea typeface="Roboto"/>
                <a:cs typeface="Roboto"/>
                <a:sym typeface="Roboto"/>
              </a:rPr>
              <a:t>Complete a presentation summarizing your findings.</a:t>
            </a:r>
            <a:endParaRPr sz="1100">
              <a:solidFill>
                <a:schemeClr val="dk1"/>
              </a:solidFill>
              <a:latin typeface="Roboto"/>
              <a:ea typeface="Roboto"/>
              <a:cs typeface="Roboto"/>
              <a:sym typeface="Roboto"/>
            </a:endParaRPr>
          </a:p>
        </p:txBody>
      </p:sp>
      <p:sp>
        <p:nvSpPr>
          <p:cNvPr id="2127" name="Google Shape;2127;p114"/>
          <p:cNvSpPr txBox="1"/>
          <p:nvPr/>
        </p:nvSpPr>
        <p:spPr>
          <a:xfrm rot="-285118">
            <a:off x="2586910" y="1484260"/>
            <a:ext cx="488880" cy="50121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a:t>✓</a:t>
            </a:r>
            <a:endParaRPr sz="3400"/>
          </a:p>
        </p:txBody>
      </p:sp>
      <p:sp>
        <p:nvSpPr>
          <p:cNvPr id="2128" name="Google Shape;2128;p114"/>
          <p:cNvSpPr txBox="1"/>
          <p:nvPr/>
        </p:nvSpPr>
        <p:spPr>
          <a:xfrm rot="-285118">
            <a:off x="2673085" y="2109247"/>
            <a:ext cx="488880" cy="50121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a:t>✓</a:t>
            </a:r>
            <a:endParaRPr sz="3400"/>
          </a:p>
        </p:txBody>
      </p:sp>
      <p:sp>
        <p:nvSpPr>
          <p:cNvPr id="2129" name="Google Shape;2129;p114"/>
          <p:cNvSpPr txBox="1"/>
          <p:nvPr/>
        </p:nvSpPr>
        <p:spPr>
          <a:xfrm rot="-285118">
            <a:off x="2717685" y="2734222"/>
            <a:ext cx="488880" cy="50121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400"/>
              <a:t>✓</a:t>
            </a:r>
            <a:endParaRPr sz="34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1234</Words>
  <Application>Microsoft Office PowerPoint</Application>
  <PresentationFormat>On-screen Show (16:9)</PresentationFormat>
  <Paragraphs>164</Paragraphs>
  <Slides>27</Slides>
  <Notes>27</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Roboto Thin</vt:lpstr>
      <vt:lpstr>Roboto</vt:lpstr>
      <vt:lpstr>Roboto Light</vt:lpstr>
      <vt:lpstr>Inconsolata</vt:lpstr>
      <vt:lpstr>Roboto Medium</vt:lpstr>
      <vt:lpstr>Arial</vt:lpstr>
      <vt:lpstr>Simple Light</vt:lpstr>
      <vt:lpstr>Simple Light</vt:lpstr>
      <vt:lpstr>Project Week 2</vt:lpstr>
      <vt:lpstr>PowerPoint Presentation</vt:lpstr>
      <vt:lpstr>Project Week 2</vt:lpstr>
      <vt:lpstr>This project requires knowledge of pen testing, SIEM, and system administration.  Gaining such a broad knowledge of cybersecurity tools is a significant achievement.   Congratulations on all you have accomplished so far. </vt:lpstr>
      <vt:lpstr>Lab Environment</vt:lpstr>
      <vt:lpstr>Day 1: Red Team</vt:lpstr>
      <vt:lpstr>ELK Stack Refresher</vt:lpstr>
      <vt:lpstr>ELK Stack Refresher</vt:lpstr>
      <vt:lpstr>Project Milestones </vt:lpstr>
      <vt:lpstr>Day 1 Overview</vt:lpstr>
      <vt:lpstr>Full Class Time</vt:lpstr>
      <vt:lpstr>Time’s Up</vt:lpstr>
      <vt:lpstr>Day 2:  Blue Team</vt:lpstr>
      <vt:lpstr>Blue Team Objectives </vt:lpstr>
      <vt:lpstr>Kibana</vt:lpstr>
      <vt:lpstr>Searching Logs in Kibana</vt:lpstr>
      <vt:lpstr>Searching Logs in Kibana</vt:lpstr>
      <vt:lpstr>High-Level KQL Walkthrough</vt:lpstr>
      <vt:lpstr>Full Class Time</vt:lpstr>
      <vt:lpstr>Time’s Up</vt:lpstr>
      <vt:lpstr>Day 3: Reporting </vt:lpstr>
      <vt:lpstr>PowerPoint Presentation</vt:lpstr>
      <vt:lpstr>PowerPoint Presentation</vt:lpstr>
      <vt:lpstr>PowerPoint Presentation</vt:lpstr>
      <vt:lpstr>Reporting</vt:lpstr>
      <vt:lpstr>Full Class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Week 2</dc:title>
  <cp:lastModifiedBy>Dan Schmidt</cp:lastModifiedBy>
  <cp:revision>1</cp:revision>
  <dcterms:modified xsi:type="dcterms:W3CDTF">2021-05-03T22:24:48Z</dcterms:modified>
</cp:coreProperties>
</file>